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2"/>
  </p:notesMasterIdLst>
  <p:handoutMasterIdLst>
    <p:handoutMasterId r:id="rId23"/>
  </p:handoutMasterIdLst>
  <p:sldIdLst>
    <p:sldId id="256" r:id="rId2"/>
    <p:sldId id="258" r:id="rId3"/>
    <p:sldId id="257" r:id="rId4"/>
    <p:sldId id="259" r:id="rId5"/>
    <p:sldId id="260" r:id="rId6"/>
    <p:sldId id="261" r:id="rId7"/>
    <p:sldId id="262" r:id="rId8"/>
    <p:sldId id="268" r:id="rId9"/>
    <p:sldId id="266" r:id="rId10"/>
    <p:sldId id="267" r:id="rId11"/>
    <p:sldId id="269" r:id="rId12"/>
    <p:sldId id="270" r:id="rId13"/>
    <p:sldId id="271" r:id="rId14"/>
    <p:sldId id="272" r:id="rId15"/>
    <p:sldId id="273" r:id="rId16"/>
    <p:sldId id="274" r:id="rId17"/>
    <p:sldId id="275" r:id="rId18"/>
    <p:sldId id="276" r:id="rId19"/>
    <p:sldId id="277" r:id="rId20"/>
    <p:sldId id="263" r:id="rId21"/>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mn-ea"/>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mn-ea"/>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mn-ea"/>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mn-ea"/>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64">
          <p15:clr>
            <a:srgbClr val="A4A3A4"/>
          </p15:clr>
        </p15:guide>
        <p15:guide id="3" pos="2880">
          <p15:clr>
            <a:srgbClr val="A4A3A4"/>
          </p15:clr>
        </p15:guide>
        <p15:guide id="4" pos="52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52" autoAdjust="0"/>
    <p:restoredTop sz="95315" autoAdjust="0"/>
  </p:normalViewPr>
  <p:slideViewPr>
    <p:cSldViewPr showGuides="1">
      <p:cViewPr varScale="1">
        <p:scale>
          <a:sx n="81" d="100"/>
          <a:sy n="81" d="100"/>
        </p:scale>
        <p:origin x="1205" y="67"/>
      </p:cViewPr>
      <p:guideLst>
        <p:guide orient="horz" pos="2160"/>
        <p:guide orient="horz" pos="864"/>
        <p:guide pos="2880"/>
        <p:guide pos="5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594"/>
    </p:cViewPr>
  </p:sorterViewPr>
  <p:notesViewPr>
    <p:cSldViewPr showGuides="1">
      <p:cViewPr varScale="1">
        <p:scale>
          <a:sx n="61" d="100"/>
          <a:sy n="61" d="100"/>
        </p:scale>
        <p:origin x="-171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kumimoji="0" sz="1200"/>
            </a:lvl1pPr>
          </a:lstStyle>
          <a:p>
            <a:pPr>
              <a:defRPr/>
            </a:pPr>
            <a:endParaRPr lang="en-US" alt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kumimoji="0" sz="1200"/>
            </a:lvl1pPr>
          </a:lstStyle>
          <a:p>
            <a:pPr>
              <a:defRPr/>
            </a:pPr>
            <a:endParaRPr lang="en-US" alt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kumimoji="0" sz="1200"/>
            </a:lvl1pPr>
          </a:lstStyle>
          <a:p>
            <a:pPr>
              <a:defRPr/>
            </a:pPr>
            <a:r>
              <a:rPr lang="en-US" altLang="en-US"/>
              <a:t>Secure DNS Solutions</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2504499C-9F36-445A-ABD5-9A895A3E584E}" type="slidenum">
              <a:rPr lang="en-US" altLang="en-US"/>
              <a:pPr/>
              <a:t>‹#›</a:t>
            </a:fld>
            <a:endParaRPr lang="en-US" altLang="en-US"/>
          </a:p>
        </p:txBody>
      </p:sp>
    </p:spTree>
    <p:extLst>
      <p:ext uri="{BB962C8B-B14F-4D97-AF65-F5344CB8AC3E}">
        <p14:creationId xmlns:p14="http://schemas.microsoft.com/office/powerpoint/2010/main" val="2833217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050"/>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kumimoji="0" sz="1200"/>
            </a:lvl1pPr>
          </a:lstStyle>
          <a:p>
            <a:pPr>
              <a:defRPr/>
            </a:pPr>
            <a:endParaRPr lang="en-US" altLang="en-US"/>
          </a:p>
        </p:txBody>
      </p:sp>
      <p:sp>
        <p:nvSpPr>
          <p:cNvPr id="17411" name="Rectangle 2051"/>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kumimoji="0" sz="1200"/>
            </a:lvl1pPr>
          </a:lstStyle>
          <a:p>
            <a:pPr>
              <a:defRPr/>
            </a:pPr>
            <a:endParaRPr lang="en-US" altLang="en-US"/>
          </a:p>
        </p:txBody>
      </p:sp>
      <p:sp>
        <p:nvSpPr>
          <p:cNvPr id="22532" name="Rectangle 2052"/>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2053"/>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7414" name="Rectangle 2054"/>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kumimoji="0" sz="1200"/>
            </a:lvl1pPr>
          </a:lstStyle>
          <a:p>
            <a:pPr>
              <a:defRPr/>
            </a:pPr>
            <a:endParaRPr lang="en-US" altLang="en-US"/>
          </a:p>
        </p:txBody>
      </p:sp>
      <p:sp>
        <p:nvSpPr>
          <p:cNvPr id="17415" name="Rectangle 2055"/>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E132A25F-E162-4BE2-8D2D-A0B5F6F91582}" type="slidenum">
              <a:rPr lang="en-US" altLang="en-US"/>
              <a:pPr/>
              <a:t>‹#›</a:t>
            </a:fld>
            <a:endParaRPr lang="en-US" altLang="en-US"/>
          </a:p>
        </p:txBody>
      </p:sp>
    </p:spTree>
    <p:extLst>
      <p:ext uri="{BB962C8B-B14F-4D97-AF65-F5344CB8AC3E}">
        <p14:creationId xmlns:p14="http://schemas.microsoft.com/office/powerpoint/2010/main" val="18425223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B2C007C-F536-4088-A081-03FAA0F258BC}" type="slidenum">
              <a:rPr kumimoji="0" lang="en-US" altLang="en-US"/>
              <a:pPr>
                <a:spcBef>
                  <a:spcPct val="0"/>
                </a:spcBef>
              </a:pPr>
              <a:t>1</a:t>
            </a:fld>
            <a:endParaRPr kumimoji="0" lang="en-US" alt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39531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D923B5F8-72CD-4A0C-AC40-D42656244C4F}" type="slidenum">
              <a:rPr kumimoji="0" lang="en-US" altLang="en-US"/>
              <a:pPr>
                <a:spcBef>
                  <a:spcPct val="0"/>
                </a:spcBef>
              </a:pPr>
              <a:t>10</a:t>
            </a:fld>
            <a:endParaRPr kumimoji="0" lang="en-US" altLang="en-US"/>
          </a:p>
        </p:txBody>
      </p:sp>
      <p:sp>
        <p:nvSpPr>
          <p:cNvPr id="32771" name="Rectangle 2"/>
          <p:cNvSpPr>
            <a:spLocks noGrp="1" noRot="1" noChangeAspect="1" noChangeArrowheads="1" noTextEdit="1"/>
          </p:cNvSpPr>
          <p:nvPr>
            <p:ph type="sldImg"/>
          </p:nvPr>
        </p:nvSpPr>
        <p:spPr>
          <a:xfrm>
            <a:off x="1239838" y="771525"/>
            <a:ext cx="4378325" cy="3282950"/>
          </a:xfrm>
          <a:noFill/>
          <a:ln>
            <a:noFill/>
          </a:ln>
          <a:extLst>
            <a:ext uri="{91240B29-F687-4F45-9708-019B960494DF}">
              <a14:hiddenLine xmlns:a14="http://schemas.microsoft.com/office/drawing/2010/main" w="12700">
                <a:solidFill>
                  <a:srgbClr val="000000"/>
                </a:solidFill>
                <a:miter lim="800000"/>
                <a:headEnd/>
                <a:tailEnd/>
              </a14:hiddenLine>
            </a:ext>
          </a:extLst>
        </p:spPr>
      </p:sp>
      <p:sp>
        <p:nvSpPr>
          <p:cNvPr id="32772" name="Rectangle 3"/>
          <p:cNvSpPr>
            <a:spLocks noGrp="1" noChangeArrowheads="1"/>
          </p:cNvSpPr>
          <p:nvPr>
            <p:ph type="body" idx="1"/>
          </p:nvPr>
        </p:nvSpPr>
        <p:spPr>
          <a:xfrm>
            <a:off x="914400" y="4351338"/>
            <a:ext cx="5029200" cy="4138612"/>
          </a:xfrm>
          <a:noFill/>
          <a:extLst>
            <a:ext uri="{909E8E84-426E-40DD-AFC4-6F175D3DCCD1}">
              <a14:hiddenFill xmlns:a14="http://schemas.microsoft.com/office/drawing/2010/main">
                <a:solidFill>
                  <a:schemeClr val="accent2"/>
                </a:solidFill>
              </a14:hiddenFill>
            </a:ext>
          </a:extLst>
        </p:spPr>
        <p:txBody>
          <a:bodyPr lIns="90488" tIns="44450" rIns="90488" bIns="44450"/>
          <a:lstStyle/>
          <a:p>
            <a:endParaRPr lang="en-US" altLang="en-US" smtClean="0"/>
          </a:p>
        </p:txBody>
      </p:sp>
    </p:spTree>
    <p:extLst>
      <p:ext uri="{BB962C8B-B14F-4D97-AF65-F5344CB8AC3E}">
        <p14:creationId xmlns:p14="http://schemas.microsoft.com/office/powerpoint/2010/main" val="613710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53E9AEA0-8DB1-4DB6-B808-AF582E3F12E2}" type="slidenum">
              <a:rPr kumimoji="0" lang="en-US" altLang="en-US"/>
              <a:pPr>
                <a:spcBef>
                  <a:spcPct val="0"/>
                </a:spcBef>
              </a:pPr>
              <a:t>11</a:t>
            </a:fld>
            <a:endParaRPr kumimoji="0" lang="en-US" altLang="en-US"/>
          </a:p>
        </p:txBody>
      </p:sp>
      <p:sp>
        <p:nvSpPr>
          <p:cNvPr id="33795" name="Rectangle 2"/>
          <p:cNvSpPr>
            <a:spLocks noGrp="1" noRot="1" noChangeAspect="1" noChangeArrowheads="1" noTextEdit="1"/>
          </p:cNvSpPr>
          <p:nvPr>
            <p:ph type="sldImg"/>
          </p:nvPr>
        </p:nvSpPr>
        <p:spPr>
          <a:xfrm>
            <a:off x="1239838" y="771525"/>
            <a:ext cx="4378325" cy="3282950"/>
          </a:xfrm>
          <a:noFill/>
          <a:ln>
            <a:noFill/>
          </a:ln>
          <a:extLst>
            <a:ext uri="{91240B29-F687-4F45-9708-019B960494DF}">
              <a14:hiddenLine xmlns:a14="http://schemas.microsoft.com/office/drawing/2010/main" w="12700">
                <a:solidFill>
                  <a:srgbClr val="000000"/>
                </a:solidFill>
                <a:miter lim="800000"/>
                <a:headEnd/>
                <a:tailEnd/>
              </a14:hiddenLine>
            </a:ext>
          </a:extLst>
        </p:spPr>
      </p:sp>
      <p:sp>
        <p:nvSpPr>
          <p:cNvPr id="33796" name="Rectangle 3"/>
          <p:cNvSpPr>
            <a:spLocks noGrp="1" noChangeArrowheads="1"/>
          </p:cNvSpPr>
          <p:nvPr>
            <p:ph type="body" idx="1"/>
          </p:nvPr>
        </p:nvSpPr>
        <p:spPr>
          <a:xfrm>
            <a:off x="914400" y="4351338"/>
            <a:ext cx="5029200" cy="4138612"/>
          </a:xfrm>
          <a:noFill/>
          <a:extLst>
            <a:ext uri="{909E8E84-426E-40DD-AFC4-6F175D3DCCD1}">
              <a14:hiddenFill xmlns:a14="http://schemas.microsoft.com/office/drawing/2010/main">
                <a:solidFill>
                  <a:schemeClr val="accent2"/>
                </a:solidFill>
              </a14:hiddenFill>
            </a:ext>
          </a:extLst>
        </p:spPr>
        <p:txBody>
          <a:bodyPr lIns="90488" tIns="44450" rIns="90488" bIns="44450"/>
          <a:lstStyle/>
          <a:p>
            <a:endParaRPr lang="en-US" altLang="en-US" smtClean="0"/>
          </a:p>
        </p:txBody>
      </p:sp>
    </p:spTree>
    <p:extLst>
      <p:ext uri="{BB962C8B-B14F-4D97-AF65-F5344CB8AC3E}">
        <p14:creationId xmlns:p14="http://schemas.microsoft.com/office/powerpoint/2010/main" val="1404217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E7C2A75F-D9BB-4CFF-B8E7-AF25FA26D414}" type="slidenum">
              <a:rPr kumimoji="0" lang="en-US" altLang="en-US"/>
              <a:pPr>
                <a:spcBef>
                  <a:spcPct val="0"/>
                </a:spcBef>
              </a:pPr>
              <a:t>12</a:t>
            </a:fld>
            <a:endParaRPr kumimoji="0" lang="en-US" altLang="en-US"/>
          </a:p>
        </p:txBody>
      </p:sp>
      <p:sp>
        <p:nvSpPr>
          <p:cNvPr id="34819" name="Rectangle 2"/>
          <p:cNvSpPr>
            <a:spLocks noGrp="1" noRot="1" noChangeAspect="1" noChangeArrowheads="1" noTextEdit="1"/>
          </p:cNvSpPr>
          <p:nvPr>
            <p:ph type="sldImg"/>
          </p:nvPr>
        </p:nvSpPr>
        <p:spPr>
          <a:xfrm>
            <a:off x="1239838" y="771525"/>
            <a:ext cx="4378325" cy="3282950"/>
          </a:xfrm>
          <a:noFill/>
          <a:ln>
            <a:noFill/>
          </a:ln>
          <a:extLst>
            <a:ext uri="{91240B29-F687-4F45-9708-019B960494DF}">
              <a14:hiddenLine xmlns:a14="http://schemas.microsoft.com/office/drawing/2010/main" w="12700">
                <a:solidFill>
                  <a:srgbClr val="000000"/>
                </a:solidFill>
                <a:miter lim="800000"/>
                <a:headEnd/>
                <a:tailEnd/>
              </a14:hiddenLine>
            </a:ext>
          </a:extLst>
        </p:spPr>
      </p:sp>
      <p:sp>
        <p:nvSpPr>
          <p:cNvPr id="34820" name="Rectangle 3"/>
          <p:cNvSpPr>
            <a:spLocks noGrp="1" noChangeArrowheads="1"/>
          </p:cNvSpPr>
          <p:nvPr>
            <p:ph type="body" idx="1"/>
          </p:nvPr>
        </p:nvSpPr>
        <p:spPr>
          <a:xfrm>
            <a:off x="914400" y="4351338"/>
            <a:ext cx="5029200" cy="4138612"/>
          </a:xfrm>
          <a:noFill/>
          <a:extLst>
            <a:ext uri="{909E8E84-426E-40DD-AFC4-6F175D3DCCD1}">
              <a14:hiddenFill xmlns:a14="http://schemas.microsoft.com/office/drawing/2010/main">
                <a:solidFill>
                  <a:schemeClr val="accent2"/>
                </a:solidFill>
              </a14:hiddenFill>
            </a:ext>
          </a:extLst>
        </p:spPr>
        <p:txBody>
          <a:bodyPr lIns="90488" tIns="44450" rIns="90488" bIns="44450"/>
          <a:lstStyle/>
          <a:p>
            <a:endParaRPr lang="en-US" altLang="en-US" smtClean="0"/>
          </a:p>
        </p:txBody>
      </p:sp>
    </p:spTree>
    <p:extLst>
      <p:ext uri="{BB962C8B-B14F-4D97-AF65-F5344CB8AC3E}">
        <p14:creationId xmlns:p14="http://schemas.microsoft.com/office/powerpoint/2010/main" val="1854224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E97D0E5A-12D2-476E-AB71-07B356C8A605}" type="slidenum">
              <a:rPr kumimoji="0" lang="en-US" altLang="en-US"/>
              <a:pPr>
                <a:spcBef>
                  <a:spcPct val="0"/>
                </a:spcBef>
              </a:pPr>
              <a:t>13</a:t>
            </a:fld>
            <a:endParaRPr kumimoji="0" lang="en-US" altLang="en-US"/>
          </a:p>
        </p:txBody>
      </p:sp>
      <p:sp>
        <p:nvSpPr>
          <p:cNvPr id="35843" name="Rectangle 2"/>
          <p:cNvSpPr>
            <a:spLocks noGrp="1" noRot="1" noChangeAspect="1" noChangeArrowheads="1" noTextEdit="1"/>
          </p:cNvSpPr>
          <p:nvPr>
            <p:ph type="sldImg"/>
          </p:nvPr>
        </p:nvSpPr>
        <p:spPr>
          <a:solidFill>
            <a:srgbClr val="FFFFFF"/>
          </a:solidFill>
          <a:ln/>
        </p:spPr>
      </p:sp>
      <p:sp>
        <p:nvSpPr>
          <p:cNvPr id="35844" name="Rectangle 3"/>
          <p:cNvSpPr>
            <a:spLocks noGrp="1" noChangeArrowheads="1"/>
          </p:cNvSpPr>
          <p:nvPr>
            <p:ph type="body" idx="1"/>
          </p:nvPr>
        </p:nvSpPr>
        <p:spPr>
          <a:solidFill>
            <a:srgbClr val="FFFFFF"/>
          </a:solidFill>
          <a:ln w="12700">
            <a:solidFill>
              <a:srgbClr val="000000"/>
            </a:solidFill>
            <a:miter lim="800000"/>
            <a:headEnd type="none" w="sm" len="sm"/>
            <a:tailEnd type="none" w="sm" len="sm"/>
          </a:ln>
        </p:spPr>
        <p:txBody>
          <a:bodyPr/>
          <a:lstStyle/>
          <a:p>
            <a:endParaRPr lang="en-US" altLang="en-US" smtClean="0"/>
          </a:p>
        </p:txBody>
      </p:sp>
    </p:spTree>
    <p:extLst>
      <p:ext uri="{BB962C8B-B14F-4D97-AF65-F5344CB8AC3E}">
        <p14:creationId xmlns:p14="http://schemas.microsoft.com/office/powerpoint/2010/main" val="3490755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991A4652-72AE-40C6-9BE4-C5AD2F32AFA8}" type="slidenum">
              <a:rPr kumimoji="0" lang="en-US" altLang="en-US"/>
              <a:pPr>
                <a:spcBef>
                  <a:spcPct val="0"/>
                </a:spcBef>
              </a:pPr>
              <a:t>19</a:t>
            </a:fld>
            <a:endParaRPr kumimoji="0" lang="en-US" altLang="en-US"/>
          </a:p>
        </p:txBody>
      </p:sp>
      <p:sp>
        <p:nvSpPr>
          <p:cNvPr id="36867" name="Rectangle 2"/>
          <p:cNvSpPr>
            <a:spLocks noGrp="1" noRot="1" noChangeAspect="1" noChangeArrowheads="1" noTextEdit="1"/>
          </p:cNvSpPr>
          <p:nvPr>
            <p:ph type="sldImg"/>
          </p:nvPr>
        </p:nvSpPr>
        <p:spPr>
          <a:xfrm>
            <a:off x="1089025" y="644525"/>
            <a:ext cx="4679950" cy="3511550"/>
          </a:xfrm>
          <a:noFill/>
          <a:ln w="12700" cap="flat">
            <a:solidFill>
              <a:schemeClr val="tx1"/>
            </a:solidFill>
          </a:ln>
        </p:spPr>
      </p:sp>
    </p:spTree>
    <p:extLst>
      <p:ext uri="{BB962C8B-B14F-4D97-AF65-F5344CB8AC3E}">
        <p14:creationId xmlns:p14="http://schemas.microsoft.com/office/powerpoint/2010/main" val="2006880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7E441430-297F-4426-AC65-0BC4F110EA3A}" type="slidenum">
              <a:rPr kumimoji="0" lang="en-US" altLang="en-US"/>
              <a:pPr>
                <a:spcBef>
                  <a:spcPct val="0"/>
                </a:spcBef>
              </a:pPr>
              <a:t>20</a:t>
            </a:fld>
            <a:endParaRPr kumimoji="0"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468154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B5C62DD5-DB07-470F-BDCC-7C927C6299DB}" type="slidenum">
              <a:rPr kumimoji="0" lang="en-US" altLang="en-US"/>
              <a:pPr>
                <a:spcBef>
                  <a:spcPct val="0"/>
                </a:spcBef>
              </a:pPr>
              <a:t>2</a:t>
            </a:fld>
            <a:endParaRPr kumimoji="0" lang="en-US" alt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277574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ACB858D2-8E99-48B6-9CF9-8FC9816E5C4F}" type="slidenum">
              <a:rPr kumimoji="0" lang="en-US" altLang="en-US"/>
              <a:pPr>
                <a:spcBef>
                  <a:spcPct val="0"/>
                </a:spcBef>
              </a:pPr>
              <a:t>3</a:t>
            </a:fld>
            <a:endParaRPr kumimoji="0" lang="en-US" alt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210818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572F4D9D-E1E8-4B5C-A5CE-6E036FBEBF3E}" type="slidenum">
              <a:rPr kumimoji="0" lang="en-US" altLang="en-US"/>
              <a:pPr>
                <a:spcBef>
                  <a:spcPct val="0"/>
                </a:spcBef>
              </a:pPr>
              <a:t>4</a:t>
            </a:fld>
            <a:endParaRPr kumimoji="0" lang="en-U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61356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84431332-1A27-4EBC-ADCA-DBB7C10732EB}" type="slidenum">
              <a:rPr kumimoji="0" lang="en-US" altLang="en-US"/>
              <a:pPr>
                <a:spcBef>
                  <a:spcPct val="0"/>
                </a:spcBef>
              </a:pPr>
              <a:t>5</a:t>
            </a:fld>
            <a:endParaRPr kumimoji="0"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152087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21E84AEE-BD79-4A43-9EBE-EEDC9822F98A}" type="slidenum">
              <a:rPr kumimoji="0" lang="en-US" altLang="en-US"/>
              <a:pPr>
                <a:spcBef>
                  <a:spcPct val="0"/>
                </a:spcBef>
              </a:pPr>
              <a:t>6</a:t>
            </a:fld>
            <a:endParaRPr kumimoji="0" lang="en-US" alt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4085395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E4ACCAA4-F556-4E47-A87E-809CF7073DA8}" type="slidenum">
              <a:rPr kumimoji="0" lang="en-US" altLang="en-US"/>
              <a:pPr>
                <a:spcBef>
                  <a:spcPct val="0"/>
                </a:spcBef>
              </a:pPr>
              <a:t>7</a:t>
            </a:fld>
            <a:endParaRPr kumimoji="0" lang="en-US"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366427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83FDDDD1-98D3-4ECD-AAE6-B89B213EA0A5}" type="slidenum">
              <a:rPr kumimoji="0" lang="en-US" altLang="en-US"/>
              <a:pPr>
                <a:spcBef>
                  <a:spcPct val="0"/>
                </a:spcBef>
              </a:pPr>
              <a:t>8</a:t>
            </a:fld>
            <a:endParaRPr kumimoji="0" lang="en-US" altLang="en-US"/>
          </a:p>
        </p:txBody>
      </p:sp>
      <p:sp>
        <p:nvSpPr>
          <p:cNvPr id="30723" name="Rectangle 2"/>
          <p:cNvSpPr>
            <a:spLocks noGrp="1" noRot="1" noChangeAspect="1" noChangeArrowheads="1" noTextEdit="1"/>
          </p:cNvSpPr>
          <p:nvPr>
            <p:ph type="sldImg"/>
          </p:nvPr>
        </p:nvSpPr>
        <p:spPr>
          <a:xfrm>
            <a:off x="1239838" y="771525"/>
            <a:ext cx="4378325" cy="3282950"/>
          </a:xfrm>
          <a:noFill/>
          <a:ln>
            <a:noFill/>
          </a:ln>
          <a:extLst>
            <a:ext uri="{91240B29-F687-4F45-9708-019B960494DF}">
              <a14:hiddenLine xmlns:a14="http://schemas.microsoft.com/office/drawing/2010/main" w="12700">
                <a:solidFill>
                  <a:srgbClr val="000000"/>
                </a:solidFill>
                <a:miter lim="800000"/>
                <a:headEnd/>
                <a:tailEnd/>
              </a14:hiddenLine>
            </a:ext>
          </a:extLst>
        </p:spPr>
      </p:sp>
      <p:sp>
        <p:nvSpPr>
          <p:cNvPr id="30724" name="Rectangle 3"/>
          <p:cNvSpPr>
            <a:spLocks noGrp="1" noChangeArrowheads="1"/>
          </p:cNvSpPr>
          <p:nvPr>
            <p:ph type="body" idx="1"/>
          </p:nvPr>
        </p:nvSpPr>
        <p:spPr>
          <a:xfrm>
            <a:off x="914400" y="4351338"/>
            <a:ext cx="5029200" cy="4138612"/>
          </a:xfrm>
          <a:noFill/>
          <a:extLst>
            <a:ext uri="{909E8E84-426E-40DD-AFC4-6F175D3DCCD1}">
              <a14:hiddenFill xmlns:a14="http://schemas.microsoft.com/office/drawing/2010/main">
                <a:solidFill>
                  <a:schemeClr val="accent2"/>
                </a:solidFill>
              </a14:hiddenFill>
            </a:ext>
          </a:extLst>
        </p:spPr>
        <p:txBody>
          <a:bodyPr lIns="90488" tIns="44450" rIns="90488" bIns="44450"/>
          <a:lstStyle/>
          <a:p>
            <a:endParaRPr lang="en-US" altLang="en-US" smtClean="0"/>
          </a:p>
        </p:txBody>
      </p:sp>
    </p:spTree>
    <p:extLst>
      <p:ext uri="{BB962C8B-B14F-4D97-AF65-F5344CB8AC3E}">
        <p14:creationId xmlns:p14="http://schemas.microsoft.com/office/powerpoint/2010/main" val="176094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055"/>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B944C487-02D3-46CC-8CC7-48806F0053B0}" type="slidenum">
              <a:rPr kumimoji="0" lang="en-US" altLang="en-US"/>
              <a:pPr>
                <a:spcBef>
                  <a:spcPct val="0"/>
                </a:spcBef>
              </a:pPr>
              <a:t>9</a:t>
            </a:fld>
            <a:endParaRPr kumimoji="0" lang="en-US" altLang="en-US"/>
          </a:p>
        </p:txBody>
      </p:sp>
      <p:sp>
        <p:nvSpPr>
          <p:cNvPr id="31747" name="Rectangle 2"/>
          <p:cNvSpPr>
            <a:spLocks noGrp="1" noRot="1" noChangeAspect="1" noChangeArrowheads="1" noTextEdit="1"/>
          </p:cNvSpPr>
          <p:nvPr>
            <p:ph type="sldImg"/>
          </p:nvPr>
        </p:nvSpPr>
        <p:spPr>
          <a:xfrm>
            <a:off x="1239838" y="771525"/>
            <a:ext cx="4378325" cy="3282950"/>
          </a:xfrm>
          <a:noFill/>
          <a:ln>
            <a:noFill/>
          </a:ln>
          <a:extLst>
            <a:ext uri="{91240B29-F687-4F45-9708-019B960494DF}">
              <a14:hiddenLine xmlns:a14="http://schemas.microsoft.com/office/drawing/2010/main" w="12700">
                <a:solidFill>
                  <a:srgbClr val="000000"/>
                </a:solidFill>
                <a:miter lim="800000"/>
                <a:headEnd/>
                <a:tailEnd/>
              </a14:hiddenLine>
            </a:ext>
          </a:extLst>
        </p:spPr>
      </p:sp>
      <p:sp>
        <p:nvSpPr>
          <p:cNvPr id="31748" name="Rectangle 3"/>
          <p:cNvSpPr>
            <a:spLocks noGrp="1" noChangeArrowheads="1"/>
          </p:cNvSpPr>
          <p:nvPr>
            <p:ph type="body" idx="1"/>
          </p:nvPr>
        </p:nvSpPr>
        <p:spPr>
          <a:xfrm>
            <a:off x="914400" y="4351338"/>
            <a:ext cx="5029200" cy="4138612"/>
          </a:xfrm>
          <a:noFill/>
          <a:extLst>
            <a:ext uri="{909E8E84-426E-40DD-AFC4-6F175D3DCCD1}">
              <a14:hiddenFill xmlns:a14="http://schemas.microsoft.com/office/drawing/2010/main">
                <a:solidFill>
                  <a:schemeClr val="accent2"/>
                </a:solidFill>
              </a14:hiddenFill>
            </a:ext>
          </a:extLst>
        </p:spPr>
        <p:txBody>
          <a:bodyPr lIns="90488" tIns="44450" rIns="90488" bIns="44450"/>
          <a:lstStyle/>
          <a:p>
            <a:endParaRPr lang="en-US" altLang="en-US" smtClean="0"/>
          </a:p>
        </p:txBody>
      </p:sp>
    </p:spTree>
    <p:extLst>
      <p:ext uri="{BB962C8B-B14F-4D97-AF65-F5344CB8AC3E}">
        <p14:creationId xmlns:p14="http://schemas.microsoft.com/office/powerpoint/2010/main" val="491234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0485" name="Rectangle 5"/>
          <p:cNvSpPr>
            <a:spLocks noGrp="1" noChangeArrowheads="1"/>
          </p:cNvSpPr>
          <p:nvPr>
            <p:ph type="ctrTitle" sz="quarter"/>
          </p:nvPr>
        </p:nvSpPr>
        <p:spPr>
          <a:xfrm>
            <a:off x="838200" y="457200"/>
            <a:ext cx="8228013" cy="914400"/>
          </a:xfrm>
        </p:spPr>
        <p:txBody>
          <a:bodyPr anchor="b"/>
          <a:lstStyle>
            <a:lvl1pPr>
              <a:defRPr/>
            </a:lvl1pPr>
          </a:lstStyle>
          <a:p>
            <a:pPr lvl="0"/>
            <a:r>
              <a:rPr lang="en-US" altLang="en-US" noProof="0" smtClean="0"/>
              <a:t>Click to edit Master title style</a:t>
            </a:r>
          </a:p>
        </p:txBody>
      </p:sp>
      <p:sp>
        <p:nvSpPr>
          <p:cNvPr id="20486" name="Rectangle 6"/>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pPr lvl="0"/>
            <a:r>
              <a:rPr lang="en-US" altLang="en-US" noProof="0" smtClean="0"/>
              <a:t>Click to edit Master subtitle style</a:t>
            </a:r>
          </a:p>
        </p:txBody>
      </p:sp>
    </p:spTree>
    <p:extLst>
      <p:ext uri="{BB962C8B-B14F-4D97-AF65-F5344CB8AC3E}">
        <p14:creationId xmlns:p14="http://schemas.microsoft.com/office/powerpoint/2010/main" val="3648521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08338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1026" name="Rectangle 2053"/>
          <p:cNvSpPr>
            <a:spLocks noGrp="1" noChangeArrowheads="1"/>
          </p:cNvSpPr>
          <p:nvPr>
            <p:ph type="title"/>
          </p:nvPr>
        </p:nvSpPr>
        <p:spPr bwMode="auto">
          <a:xfrm>
            <a:off x="838200" y="609600"/>
            <a:ext cx="7924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2054"/>
          <p:cNvSpPr>
            <a:spLocks noGrp="1" noChangeArrowheads="1"/>
          </p:cNvSpPr>
          <p:nvPr>
            <p:ph type="body" idx="1"/>
          </p:nvPr>
        </p:nvSpPr>
        <p:spPr bwMode="auto">
          <a:xfrm>
            <a:off x="838200" y="1676400"/>
            <a:ext cx="7616825"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82562" tIns="46038" rIns="182562"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anose="05000000000000000000"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pPr eaLnBrk="1" hangingPunct="1"/>
            <a:r>
              <a:rPr lang="en-US" altLang="en-US" sz="4000" smtClean="0"/>
              <a:t>Secure DNS Solutions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30638" y="609600"/>
            <a:ext cx="1736725" cy="660400"/>
          </a:xfrm>
          <a:noFill/>
          <a:extLst>
            <a:ext uri="{91240B29-F687-4F45-9708-019B960494DF}">
              <a14:hiddenLine xmlns:a14="http://schemas.microsoft.com/office/drawing/2010/main" w="12700">
                <a:solidFill>
                  <a:schemeClr val="tx1"/>
                </a:solidFill>
                <a:miter lim="800000"/>
                <a:headEnd/>
                <a:tailEnd/>
              </a14:hiddenLine>
            </a:ext>
          </a:extLst>
        </p:spPr>
        <p:txBody>
          <a:bodyPr wrap="none" lIns="63500" tIns="25400" rIns="63500" bIns="25400" anchor="t">
            <a:spAutoFit/>
          </a:bodyPr>
          <a:lstStyle/>
          <a:p>
            <a:pPr eaLnBrk="1" hangingPunct="1"/>
            <a:r>
              <a:rPr lang="en-US" altLang="en-US" sz="4000" smtClean="0"/>
              <a:t>Names</a:t>
            </a:r>
          </a:p>
        </p:txBody>
      </p:sp>
      <p:sp>
        <p:nvSpPr>
          <p:cNvPr id="11267" name="Rectangle 3"/>
          <p:cNvSpPr>
            <a:spLocks noGrp="1" noChangeArrowheads="1"/>
          </p:cNvSpPr>
          <p:nvPr>
            <p:ph type="body" idx="1"/>
          </p:nvPr>
        </p:nvSpPr>
        <p:spPr>
          <a:xfrm>
            <a:off x="838200" y="1555750"/>
            <a:ext cx="7450138" cy="2233613"/>
          </a:xfrm>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eaLnBrk="1" hangingPunct="1"/>
            <a:r>
              <a:rPr lang="en-US" altLang="en-US" sz="2400" smtClean="0"/>
              <a:t>Name &lt;-&gt; IP address mapping is provided by</a:t>
            </a:r>
            <a:br>
              <a:rPr lang="en-US" altLang="en-US" sz="2400" smtClean="0"/>
            </a:br>
            <a:r>
              <a:rPr lang="en-US" altLang="en-US" sz="2400" smtClean="0"/>
              <a:t>Domain Name Servers (DNS’s)</a:t>
            </a:r>
          </a:p>
          <a:p>
            <a:pPr eaLnBrk="1" hangingPunct="1"/>
            <a:r>
              <a:rPr lang="en-US" altLang="en-US" sz="2400" smtClean="0"/>
              <a:t>The DNS’s communicate to provide comprehensive coverage of names in the internet.</a:t>
            </a:r>
          </a:p>
          <a:p>
            <a:pPr eaLnBrk="1" hangingPunct="1"/>
            <a:r>
              <a:rPr lang="en-US" altLang="en-US" sz="2400" smtClean="0"/>
              <a:t>Names are arranged in a hierarchy:</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81200" y="381000"/>
            <a:ext cx="4341813" cy="477838"/>
          </a:xfrm>
          <a:noFill/>
          <a:extLst>
            <a:ext uri="{91240B29-F687-4F45-9708-019B960494DF}">
              <a14:hiddenLine xmlns:a14="http://schemas.microsoft.com/office/drawing/2010/main" w="12700">
                <a:solidFill>
                  <a:schemeClr val="tx1"/>
                </a:solidFill>
                <a:miter lim="800000"/>
                <a:headEnd/>
                <a:tailEnd/>
              </a14:hiddenLine>
            </a:ext>
          </a:extLst>
        </p:spPr>
        <p:txBody>
          <a:bodyPr wrap="none" lIns="63500" tIns="25400" rIns="63500" bIns="25400" anchor="t">
            <a:spAutoFit/>
          </a:bodyPr>
          <a:lstStyle/>
          <a:p>
            <a:pPr eaLnBrk="1" hangingPunct="1"/>
            <a:r>
              <a:rPr lang="en-US" altLang="en-US" sz="2800" smtClean="0">
                <a:solidFill>
                  <a:schemeClr val="tx1"/>
                </a:solidFill>
              </a:rPr>
              <a:t>Who asks? Who answers?</a:t>
            </a:r>
          </a:p>
        </p:txBody>
      </p:sp>
      <p:sp>
        <p:nvSpPr>
          <p:cNvPr id="12291" name="Rectangle 3"/>
          <p:cNvSpPr>
            <a:spLocks noGrp="1" noChangeArrowheads="1"/>
          </p:cNvSpPr>
          <p:nvPr>
            <p:ph type="body" idx="1"/>
          </p:nvPr>
        </p:nvSpPr>
        <p:spPr>
          <a:xfrm>
            <a:off x="844550" y="1524000"/>
            <a:ext cx="7842250" cy="4648200"/>
          </a:xfrm>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285750" indent="-285750" defTabSz="762000" eaLnBrk="1" hangingPunct="1"/>
            <a:r>
              <a:rPr lang="en-US" altLang="en-US" sz="2400" smtClean="0"/>
              <a:t>Every host on the Internet needs access to DNS services, and asks DNS questions</a:t>
            </a:r>
            <a:br>
              <a:rPr lang="en-US" altLang="en-US" sz="2400" smtClean="0"/>
            </a:br>
            <a:endParaRPr lang="en-US" altLang="en-US" sz="2400" smtClean="0"/>
          </a:p>
          <a:p>
            <a:pPr marL="285750" indent="-285750" defTabSz="762000" eaLnBrk="1" hangingPunct="1"/>
            <a:r>
              <a:rPr lang="en-US" altLang="en-US" sz="2400" smtClean="0"/>
              <a:t>Each host has 1 or more (usually &gt;2) DNS servers which it asks. Usually the IP address of these DNS servers are entered manually.</a:t>
            </a:r>
          </a:p>
          <a:p>
            <a:pPr marL="285750" indent="-285750" defTabSz="762000" eaLnBrk="1" hangingPunct="1"/>
            <a:r>
              <a:rPr lang="en-US" altLang="en-US" sz="2400" smtClean="0"/>
              <a:t>The DNS used by a host could be anywhere in the world, but its best to use one nearby.</a:t>
            </a:r>
          </a:p>
          <a:p>
            <a:pPr marL="285750" indent="-285750" defTabSz="762000" eaLnBrk="1" hangingPunct="1"/>
            <a:r>
              <a:rPr lang="en-US" altLang="en-US" sz="2400" smtClean="0"/>
              <a:t>When a DNS doesn’t know the answer, it asks another one.</a:t>
            </a:r>
          </a:p>
          <a:p>
            <a:pPr marL="285750" indent="-285750" defTabSz="762000" eaLnBrk="1" hangingPunct="1"/>
            <a:r>
              <a:rPr lang="en-US" altLang="en-US" sz="2400" smtClean="0"/>
              <a:t>All DNS servers know how to reach the top level DNS (root) servers.</a:t>
            </a:r>
          </a:p>
          <a:p>
            <a:pPr marL="285750" indent="-285750" defTabSz="762000" eaLnBrk="1" hangingPunct="1"/>
            <a:r>
              <a:rPr lang="en-US" altLang="en-US" sz="2400" smtClean="0"/>
              <a:t>Root servers know the next level below, etc.</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411413" y="636588"/>
            <a:ext cx="4140200" cy="600075"/>
          </a:xfrm>
          <a:noFill/>
          <a:extLst>
            <a:ext uri="{91240B29-F687-4F45-9708-019B960494DF}">
              <a14:hiddenLine xmlns:a14="http://schemas.microsoft.com/office/drawing/2010/main" w="12700">
                <a:solidFill>
                  <a:schemeClr val="tx1"/>
                </a:solidFill>
                <a:miter lim="800000"/>
                <a:headEnd/>
                <a:tailEnd/>
              </a14:hiddenLine>
            </a:ext>
          </a:extLst>
        </p:spPr>
        <p:txBody>
          <a:bodyPr wrap="none" lIns="63500" tIns="25400" rIns="63500" bIns="25400" anchor="t">
            <a:spAutoFit/>
          </a:bodyPr>
          <a:lstStyle/>
          <a:p>
            <a:pPr eaLnBrk="1" hangingPunct="1"/>
            <a:r>
              <a:rPr lang="en-US" altLang="en-US" smtClean="0">
                <a:solidFill>
                  <a:schemeClr val="tx1"/>
                </a:solidFill>
              </a:rPr>
              <a:t>Efficiency : Caching</a:t>
            </a:r>
          </a:p>
        </p:txBody>
      </p:sp>
      <p:sp>
        <p:nvSpPr>
          <p:cNvPr id="13315" name="Rectangle 3"/>
          <p:cNvSpPr>
            <a:spLocks noGrp="1" noChangeArrowheads="1"/>
          </p:cNvSpPr>
          <p:nvPr>
            <p:ph type="body" idx="1"/>
          </p:nvPr>
        </p:nvSpPr>
        <p:spPr>
          <a:xfrm>
            <a:off x="838200" y="1600200"/>
            <a:ext cx="7602538" cy="2435225"/>
          </a:xfrm>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eaLnBrk="1" hangingPunct="1"/>
            <a:r>
              <a:rPr lang="en-US" altLang="en-US" sz="2400" smtClean="0"/>
              <a:t>DNS Servers remember the answers to questions they have been asked for quite a while.</a:t>
            </a:r>
          </a:p>
          <a:p>
            <a:pPr eaLnBrk="1" hangingPunct="1"/>
            <a:r>
              <a:rPr lang="en-US" altLang="en-US" sz="2400" smtClean="0"/>
              <a:t>Consequently, most questions can be answered by the local DNS.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609600"/>
            <a:ext cx="7772400" cy="508000"/>
          </a:xfrm>
        </p:spPr>
        <p:txBody>
          <a:bodyPr/>
          <a:lstStyle/>
          <a:p>
            <a:pPr eaLnBrk="1" hangingPunct="1"/>
            <a:r>
              <a:rPr lang="en-US" altLang="en-US" smtClean="0">
                <a:solidFill>
                  <a:schemeClr val="tx1"/>
                </a:solidFill>
              </a:rPr>
              <a:t>Securing your DNS server now</a:t>
            </a:r>
          </a:p>
        </p:txBody>
      </p:sp>
      <p:sp>
        <p:nvSpPr>
          <p:cNvPr id="14339" name="Rectangle 3"/>
          <p:cNvSpPr>
            <a:spLocks noGrp="1" noChangeArrowheads="1"/>
          </p:cNvSpPr>
          <p:nvPr>
            <p:ph type="body" idx="1"/>
          </p:nvPr>
        </p:nvSpPr>
        <p:spPr>
          <a:xfrm>
            <a:off x="838200" y="1600200"/>
            <a:ext cx="7616825" cy="2209800"/>
          </a:xfrm>
        </p:spPr>
        <p:txBody>
          <a:bodyPr/>
          <a:lstStyle/>
          <a:p>
            <a:pPr eaLnBrk="1" hangingPunct="1"/>
            <a:r>
              <a:rPr lang="en-US" altLang="en-US" sz="2400" smtClean="0"/>
              <a:t>Upgrade Upgrade Upgrade</a:t>
            </a:r>
          </a:p>
          <a:p>
            <a:pPr eaLnBrk="1" hangingPunct="1"/>
            <a:r>
              <a:rPr lang="en-US" altLang="en-US" sz="2400" smtClean="0"/>
              <a:t>Restrict zone transfers</a:t>
            </a:r>
          </a:p>
          <a:p>
            <a:pPr eaLnBrk="1" hangingPunct="1"/>
            <a:r>
              <a:rPr lang="en-US" altLang="en-US" sz="2400" smtClean="0"/>
              <a:t>Restrict Dynamic Updates</a:t>
            </a:r>
          </a:p>
          <a:p>
            <a:pPr eaLnBrk="1" hangingPunct="1"/>
            <a:r>
              <a:rPr lang="en-US" altLang="en-US" sz="2400" smtClean="0"/>
              <a:t>Turn off recursive queries unless necessary</a:t>
            </a:r>
          </a:p>
          <a:p>
            <a:pPr eaLnBrk="1" hangingPunct="1"/>
            <a:r>
              <a:rPr lang="en-US" altLang="en-US" sz="2400" smtClean="0"/>
              <a:t>Restrict who can do queries</a:t>
            </a:r>
          </a:p>
        </p:txBody>
      </p:sp>
    </p:spTree>
  </p:cSld>
  <p:clrMapOvr>
    <a:masterClrMapping/>
  </p:clrMapOvr>
  <p:transition>
    <p:check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228600"/>
            <a:ext cx="7924800" cy="609600"/>
          </a:xfrm>
        </p:spPr>
        <p:txBody>
          <a:bodyPr/>
          <a:lstStyle/>
          <a:p>
            <a:pPr eaLnBrk="1" hangingPunct="1"/>
            <a:r>
              <a:rPr lang="en-US" altLang="en-US" sz="2400" smtClean="0">
                <a:solidFill>
                  <a:schemeClr val="tx1"/>
                </a:solidFill>
                <a:cs typeface="Times New Roman" panose="02020603050405020304" pitchFamily="18" charset="0"/>
              </a:rPr>
              <a:t>Disabling exhaustive name lookups</a:t>
            </a:r>
          </a:p>
        </p:txBody>
      </p:sp>
      <p:sp>
        <p:nvSpPr>
          <p:cNvPr id="15363" name="Rectangle 3"/>
          <p:cNvSpPr>
            <a:spLocks noGrp="1" noChangeArrowheads="1"/>
          </p:cNvSpPr>
          <p:nvPr>
            <p:ph type="body" idx="1"/>
          </p:nvPr>
        </p:nvSpPr>
        <p:spPr>
          <a:xfrm>
            <a:off x="838200" y="914400"/>
            <a:ext cx="8001000" cy="5562600"/>
          </a:xfrm>
        </p:spPr>
        <p:txBody>
          <a:bodyPr/>
          <a:lstStyle/>
          <a:p>
            <a:pPr eaLnBrk="1" hangingPunct="1">
              <a:lnSpc>
                <a:spcPct val="80000"/>
              </a:lnSpc>
            </a:pPr>
            <a:r>
              <a:rPr lang="en-US" altLang="en-US" sz="1800" smtClean="0">
                <a:cs typeface="Times New Roman" panose="02020603050405020304" pitchFamily="18" charset="0"/>
              </a:rPr>
              <a:t>By default, the mail router configuration option "Exhaustive lookup" available on the Router/SMTP - Basics tab of a Configuration Settings document -- is disabled. If you keep this default setting, once the router finds a name it doesn't continue its search to other directories. Disabling exhaustive lookups is used to improve router performance.</a:t>
            </a:r>
            <a:br>
              <a:rPr lang="en-US" altLang="en-US" sz="1800" smtClean="0">
                <a:cs typeface="Times New Roman" panose="02020603050405020304" pitchFamily="18" charset="0"/>
              </a:rPr>
            </a:br>
            <a:r>
              <a:rPr lang="en-US" altLang="en-US" sz="1800" smtClean="0">
                <a:cs typeface="Times New Roman" panose="02020603050405020304" pitchFamily="18" charset="0"/>
              </a:rPr>
              <a:t/>
            </a:r>
            <a:br>
              <a:rPr lang="en-US" altLang="en-US" sz="1800" smtClean="0">
                <a:cs typeface="Times New Roman" panose="02020603050405020304" pitchFamily="18" charset="0"/>
              </a:rPr>
            </a:br>
            <a:r>
              <a:rPr lang="en-US" altLang="en-US" sz="1800" smtClean="0">
                <a:cs typeface="Times New Roman" panose="02020603050405020304" pitchFamily="18" charset="0"/>
              </a:rPr>
              <a:t>By design, disabling "Exhaustive lookup" does not apply to a directory catalog. After searching the primary Domino Directory, the router continues its search to the directory catalog even if "Exhaustive lookup" is disabled because it can find all the names quickly in one database (rather than having to take the performance hit of searching multiple secondary directories). </a:t>
            </a:r>
            <a:br>
              <a:rPr lang="en-US" altLang="en-US" sz="1800" smtClean="0">
                <a:cs typeface="Times New Roman" panose="02020603050405020304" pitchFamily="18" charset="0"/>
              </a:rPr>
            </a:br>
            <a:r>
              <a:rPr lang="en-US" altLang="en-US" sz="1800" smtClean="0">
                <a:cs typeface="Times New Roman" panose="02020603050405020304" pitchFamily="18" charset="0"/>
              </a:rPr>
              <a:t/>
            </a:r>
            <a:br>
              <a:rPr lang="en-US" altLang="en-US" sz="1800" smtClean="0">
                <a:cs typeface="Times New Roman" panose="02020603050405020304" pitchFamily="18" charset="0"/>
              </a:rPr>
            </a:br>
            <a:r>
              <a:rPr lang="en-US" altLang="en-US" sz="1800" smtClean="0">
                <a:cs typeface="Times New Roman" panose="02020603050405020304" pitchFamily="18" charset="0"/>
              </a:rPr>
              <a:t>The router returns a delivery failure when it looks up a name in the directory catalog that corresponds to more than one directory entry and the Mail server, Mail file, and/or Domains are different for each entry. To avoid these delivery failures when the two entries actually represent the same person (for example, when someone's name and directory location within the organization has changed but you want to allow people to address mail using the original name), make the entries in the Mail server, Mail file, and Domain fields identical for each entry. </a:t>
            </a:r>
            <a:endParaRPr lang="en-US" altLang="en-US" sz="1800" smtClean="0">
              <a:solidFill>
                <a:srgbClr val="000000"/>
              </a:solidFill>
              <a:cs typeface="Times New Roman" panose="02020603050405020304" pitchFamily="18" charset="0"/>
            </a:endParaRPr>
          </a:p>
          <a:p>
            <a:pPr eaLnBrk="1" hangingPunct="1">
              <a:lnSpc>
                <a:spcPct val="80000"/>
              </a:lnSpc>
            </a:pPr>
            <a:r>
              <a:rPr lang="en-US" altLang="en-US" sz="1800" smtClean="0">
                <a:cs typeface="Times New Roman" panose="02020603050405020304" pitchFamily="18" charset="0"/>
              </a:rPr>
              <a:t>Note that the "Remove duplicate users" directory catalog configuration option doesn't apply to the situation described above, only to entries with identical names, mail servers, mail files, and domains.</a:t>
            </a:r>
            <a:r>
              <a:rPr lang="en-US" altLang="en-US" sz="1800" smtClean="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mtClean="0"/>
              <a:t>Trusting the Information</a:t>
            </a:r>
          </a:p>
        </p:txBody>
      </p:sp>
      <p:sp>
        <p:nvSpPr>
          <p:cNvPr id="16387" name="Rectangle 3"/>
          <p:cNvSpPr>
            <a:spLocks noGrp="1" noChangeArrowheads="1"/>
          </p:cNvSpPr>
          <p:nvPr>
            <p:ph type="body" idx="1"/>
          </p:nvPr>
        </p:nvSpPr>
        <p:spPr>
          <a:xfrm>
            <a:off x="838200" y="1387475"/>
            <a:ext cx="7758113" cy="5241925"/>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lnSpc>
                <a:spcPct val="80000"/>
              </a:lnSpc>
            </a:pPr>
            <a:r>
              <a:rPr lang="en-US" altLang="en-US" sz="2800" smtClean="0"/>
              <a:t>Problems:</a:t>
            </a:r>
          </a:p>
          <a:p>
            <a:pPr lvl="1" eaLnBrk="1" hangingPunct="1">
              <a:lnSpc>
                <a:spcPct val="90000"/>
              </a:lnSpc>
            </a:pPr>
            <a:r>
              <a:rPr lang="en-US" altLang="en-US" sz="2400" smtClean="0"/>
              <a:t>Currently, no widely deployed capability to authenticate where the information is coming from</a:t>
            </a:r>
          </a:p>
          <a:p>
            <a:pPr lvl="1" eaLnBrk="1" hangingPunct="1">
              <a:lnSpc>
                <a:spcPct val="90000"/>
              </a:lnSpc>
            </a:pPr>
            <a:r>
              <a:rPr lang="en-US" altLang="en-US" sz="2400" smtClean="0"/>
              <a:t>Currently, no widely deployed capability to check the integrity of the information</a:t>
            </a:r>
          </a:p>
          <a:p>
            <a:pPr lvl="1" eaLnBrk="1" hangingPunct="1">
              <a:lnSpc>
                <a:spcPct val="90000"/>
              </a:lnSpc>
            </a:pPr>
            <a:r>
              <a:rPr lang="en-US" altLang="en-US" sz="2400" smtClean="0"/>
              <a:t>DNS dynamic updates are here</a:t>
            </a:r>
          </a:p>
          <a:p>
            <a:pPr lvl="1" eaLnBrk="1" hangingPunct="1">
              <a:lnSpc>
                <a:spcPct val="90000"/>
              </a:lnSpc>
            </a:pPr>
            <a:r>
              <a:rPr lang="en-US" altLang="en-US" sz="2400" smtClean="0"/>
              <a:t>IP spoofing is prevalent</a:t>
            </a:r>
          </a:p>
          <a:p>
            <a:pPr eaLnBrk="1" hangingPunct="1">
              <a:lnSpc>
                <a:spcPct val="80000"/>
              </a:lnSpc>
            </a:pPr>
            <a:endParaRPr lang="en-US" altLang="en-US" sz="2800" smtClean="0"/>
          </a:p>
          <a:p>
            <a:pPr eaLnBrk="1" hangingPunct="1">
              <a:lnSpc>
                <a:spcPct val="80000"/>
              </a:lnSpc>
            </a:pPr>
            <a:r>
              <a:rPr lang="en-US" altLang="en-US" sz="2800" smtClean="0"/>
              <a:t>Solution:</a:t>
            </a:r>
          </a:p>
          <a:p>
            <a:pPr lvl="1" eaLnBrk="1" hangingPunct="1">
              <a:lnSpc>
                <a:spcPct val="90000"/>
              </a:lnSpc>
            </a:pPr>
            <a:r>
              <a:rPr lang="en-US" altLang="en-US" sz="2400" smtClean="0"/>
              <a:t>Deployment of DNS security extensions (rfc2065)</a:t>
            </a:r>
          </a:p>
          <a:p>
            <a:pPr lvl="1" eaLnBrk="1" hangingPunct="1">
              <a:lnSpc>
                <a:spcPct val="90000"/>
              </a:lnSpc>
            </a:pPr>
            <a:r>
              <a:rPr lang="en-US" altLang="en-US" sz="2400" smtClean="0"/>
              <a:t>Integration of security with dynamic updates</a:t>
            </a:r>
          </a:p>
          <a:p>
            <a:pPr lvl="1" eaLnBrk="1" hangingPunct="1">
              <a:lnSpc>
                <a:spcPct val="90000"/>
              </a:lnSpc>
            </a:pPr>
            <a:r>
              <a:rPr lang="en-US" altLang="en-US" sz="2400" smtClean="0"/>
              <a:t>Be paranoid, check forward and reverse lookups when necessary</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38200" y="381000"/>
            <a:ext cx="7924800" cy="7620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mtClean="0"/>
              <a:t>Secondary Vulnerabilities</a:t>
            </a:r>
          </a:p>
        </p:txBody>
      </p:sp>
      <p:sp>
        <p:nvSpPr>
          <p:cNvPr id="17411" name="Rectangle 3"/>
          <p:cNvSpPr>
            <a:spLocks noGrp="1" noChangeArrowheads="1"/>
          </p:cNvSpPr>
          <p:nvPr>
            <p:ph type="body" idx="1"/>
          </p:nvPr>
        </p:nvSpPr>
        <p:spPr>
          <a:xfrm>
            <a:off x="838200" y="1524000"/>
            <a:ext cx="7616825" cy="47244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lnSpc>
                <a:spcPct val="80000"/>
              </a:lnSpc>
            </a:pPr>
            <a:r>
              <a:rPr lang="en-US" altLang="en-US" sz="2800" smtClean="0"/>
              <a:t>Problem:</a:t>
            </a:r>
          </a:p>
          <a:p>
            <a:pPr lvl="1" eaLnBrk="1" hangingPunct="1">
              <a:lnSpc>
                <a:spcPct val="90000"/>
              </a:lnSpc>
            </a:pPr>
            <a:r>
              <a:rPr lang="en-US" altLang="en-US" sz="2400" smtClean="0"/>
              <a:t>Programs are using the data returned from DNS and assuming it is well-formed with the result that the program allows intruders to compromise the supporting host</a:t>
            </a:r>
          </a:p>
          <a:p>
            <a:pPr lvl="2" eaLnBrk="1" hangingPunct="1">
              <a:lnSpc>
                <a:spcPct val="90000"/>
              </a:lnSpc>
            </a:pPr>
            <a:r>
              <a:rPr lang="en-US" altLang="en-US" sz="2000" smtClean="0"/>
              <a:t>bad names</a:t>
            </a:r>
          </a:p>
          <a:p>
            <a:pPr lvl="2" eaLnBrk="1" hangingPunct="1">
              <a:lnSpc>
                <a:spcPct val="90000"/>
              </a:lnSpc>
            </a:pPr>
            <a:r>
              <a:rPr lang="en-US" altLang="en-US" sz="2000" smtClean="0"/>
              <a:t>bad addresses</a:t>
            </a:r>
          </a:p>
          <a:p>
            <a:pPr lvl="2" eaLnBrk="1" hangingPunct="1">
              <a:lnSpc>
                <a:spcPct val="90000"/>
              </a:lnSpc>
            </a:pPr>
            <a:r>
              <a:rPr lang="en-US" altLang="en-US" sz="2000" smtClean="0"/>
              <a:t>using h_length field</a:t>
            </a:r>
          </a:p>
          <a:p>
            <a:pPr lvl="1" eaLnBrk="1" hangingPunct="1">
              <a:lnSpc>
                <a:spcPct val="90000"/>
              </a:lnSpc>
            </a:pPr>
            <a:r>
              <a:rPr lang="en-US" altLang="en-US" sz="2400" smtClean="0"/>
              <a:t>CA-96:04 Corrupt Information from Servers</a:t>
            </a:r>
          </a:p>
          <a:p>
            <a:pPr eaLnBrk="1" hangingPunct="1">
              <a:lnSpc>
                <a:spcPct val="80000"/>
              </a:lnSpc>
            </a:pPr>
            <a:endParaRPr lang="en-US" altLang="en-US" sz="2800" smtClean="0"/>
          </a:p>
          <a:p>
            <a:pPr eaLnBrk="1" hangingPunct="1">
              <a:lnSpc>
                <a:spcPct val="80000"/>
              </a:lnSpc>
            </a:pPr>
            <a:r>
              <a:rPr lang="en-US" altLang="en-US" sz="2800" smtClean="0"/>
              <a:t>Solution:</a:t>
            </a:r>
          </a:p>
          <a:p>
            <a:pPr lvl="1" eaLnBrk="1" hangingPunct="1">
              <a:lnSpc>
                <a:spcPct val="90000"/>
              </a:lnSpc>
            </a:pPr>
            <a:r>
              <a:rPr lang="en-US" altLang="en-US" sz="2400" smtClean="0"/>
              <a:t>Defensive programming</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38200" y="381000"/>
            <a:ext cx="7924800" cy="7620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mtClean="0"/>
              <a:t>DNS Servers Are Targets</a:t>
            </a:r>
          </a:p>
        </p:txBody>
      </p:sp>
      <p:sp>
        <p:nvSpPr>
          <p:cNvPr id="18435" name="Rectangle 3"/>
          <p:cNvSpPr>
            <a:spLocks noGrp="1" noChangeArrowheads="1"/>
          </p:cNvSpPr>
          <p:nvPr>
            <p:ph type="body" idx="1"/>
          </p:nvPr>
        </p:nvSpPr>
        <p:spPr>
          <a:xfrm>
            <a:off x="838200" y="1524000"/>
            <a:ext cx="7616825" cy="45720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lnSpc>
                <a:spcPct val="80000"/>
              </a:lnSpc>
            </a:pPr>
            <a:r>
              <a:rPr lang="en-US" altLang="en-US" sz="2800" smtClean="0"/>
              <a:t>Problems:</a:t>
            </a:r>
          </a:p>
          <a:p>
            <a:pPr lvl="1" eaLnBrk="1" hangingPunct="1">
              <a:lnSpc>
                <a:spcPct val="90000"/>
              </a:lnSpc>
            </a:pPr>
            <a:r>
              <a:rPr lang="en-US" altLang="en-US" sz="2400" smtClean="0"/>
              <a:t>Increasingly, would-be intruders are targeting infrastructure elements including DNS servers</a:t>
            </a:r>
          </a:p>
          <a:p>
            <a:pPr lvl="1" eaLnBrk="1" hangingPunct="1">
              <a:lnSpc>
                <a:spcPct val="90000"/>
              </a:lnSpc>
            </a:pPr>
            <a:r>
              <a:rPr lang="en-US" altLang="en-US" sz="2400" smtClean="0"/>
              <a:t>CERT Coordination Center has handled many intrusions where the DNS host has been compromised</a:t>
            </a:r>
          </a:p>
          <a:p>
            <a:pPr lvl="2" eaLnBrk="1" hangingPunct="1">
              <a:lnSpc>
                <a:spcPct val="90000"/>
              </a:lnSpc>
            </a:pPr>
            <a:r>
              <a:rPr lang="en-US" altLang="en-US" sz="2000" smtClean="0"/>
              <a:t>one incident last week had 4 DNS servers compromised</a:t>
            </a:r>
          </a:p>
          <a:p>
            <a:pPr eaLnBrk="1" hangingPunct="1">
              <a:lnSpc>
                <a:spcPct val="80000"/>
              </a:lnSpc>
            </a:pPr>
            <a:endParaRPr lang="en-US" altLang="en-US" sz="2800" smtClean="0"/>
          </a:p>
          <a:p>
            <a:pPr eaLnBrk="1" hangingPunct="1">
              <a:lnSpc>
                <a:spcPct val="80000"/>
              </a:lnSpc>
            </a:pPr>
            <a:r>
              <a:rPr lang="en-US" altLang="en-US" sz="2800" smtClean="0"/>
              <a:t>Solutions:</a:t>
            </a:r>
          </a:p>
          <a:p>
            <a:pPr lvl="1" eaLnBrk="1" hangingPunct="1">
              <a:lnSpc>
                <a:spcPct val="90000"/>
              </a:lnSpc>
            </a:pPr>
            <a:r>
              <a:rPr lang="en-US" altLang="en-US" sz="2400" smtClean="0"/>
              <a:t>DNS service should have a dedicated host</a:t>
            </a:r>
          </a:p>
          <a:p>
            <a:pPr lvl="1" eaLnBrk="1" hangingPunct="1">
              <a:lnSpc>
                <a:spcPct val="90000"/>
              </a:lnSpc>
            </a:pPr>
            <a:r>
              <a:rPr lang="en-US" altLang="en-US" sz="2400" smtClean="0"/>
              <a:t>Provide good host security</a:t>
            </a:r>
          </a:p>
          <a:p>
            <a:pPr lvl="1" eaLnBrk="1" hangingPunct="1">
              <a:lnSpc>
                <a:spcPct val="90000"/>
              </a:lnSpc>
            </a:pPr>
            <a:r>
              <a:rPr lang="en-US" altLang="en-US" sz="2400" smtClean="0"/>
              <a:t>Checksum your tables using MD5</a:t>
            </a:r>
          </a:p>
          <a:p>
            <a:pPr eaLnBrk="1" hangingPunct="1">
              <a:lnSpc>
                <a:spcPct val="80000"/>
              </a:lnSpc>
            </a:pPr>
            <a:endParaRPr lang="en-US" altLang="en-US" sz="2800" smtClean="0"/>
          </a:p>
          <a:p>
            <a:pPr eaLnBrk="1" hangingPunct="1">
              <a:lnSpc>
                <a:spcPct val="80000"/>
              </a:lnSpc>
            </a:pPr>
            <a:endParaRPr lang="en-US" altLang="en-US" sz="2800" smtClean="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381000"/>
            <a:ext cx="7924800" cy="7620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mtClean="0"/>
              <a:t>Internal and External Servers</a:t>
            </a:r>
          </a:p>
        </p:txBody>
      </p:sp>
      <p:sp>
        <p:nvSpPr>
          <p:cNvPr id="19459" name="Rectangle 3"/>
          <p:cNvSpPr>
            <a:spLocks noGrp="1" noChangeArrowheads="1"/>
          </p:cNvSpPr>
          <p:nvPr>
            <p:ph type="body" idx="1"/>
          </p:nvPr>
        </p:nvSpPr>
        <p:spPr>
          <a:xfrm>
            <a:off x="838200" y="1600200"/>
            <a:ext cx="7772400" cy="4572000"/>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z="2800" smtClean="0"/>
              <a:t>Hide site information</a:t>
            </a:r>
          </a:p>
          <a:p>
            <a:pPr lvl="1" eaLnBrk="1" hangingPunct="1"/>
            <a:r>
              <a:rPr lang="en-US" altLang="en-US" sz="2400" smtClean="0"/>
              <a:t>hostnames</a:t>
            </a:r>
          </a:p>
          <a:p>
            <a:pPr lvl="1" eaLnBrk="1" hangingPunct="1"/>
            <a:r>
              <a:rPr lang="en-US" altLang="en-US" sz="2400" smtClean="0"/>
              <a:t>IP addresses</a:t>
            </a:r>
          </a:p>
          <a:p>
            <a:pPr eaLnBrk="1" hangingPunct="1"/>
            <a:endParaRPr lang="en-US" altLang="en-US" sz="2800" smtClean="0"/>
          </a:p>
          <a:p>
            <a:pPr eaLnBrk="1" hangingPunct="1"/>
            <a:r>
              <a:rPr lang="en-US" altLang="en-US" sz="2800" smtClean="0"/>
              <a:t>Very restrictive site might allow DNS through the firewall only between the two servers</a:t>
            </a:r>
          </a:p>
          <a:p>
            <a:pPr eaLnBrk="1" hangingPunct="1"/>
            <a:endParaRPr lang="en-US" altLang="en-US" sz="2800" smtClean="0"/>
          </a:p>
          <a:p>
            <a:pPr eaLnBrk="1" hangingPunct="1"/>
            <a:r>
              <a:rPr lang="en-US" altLang="en-US" sz="2800" smtClean="0"/>
              <a:t>Network address translation is a challenge</a:t>
            </a:r>
          </a:p>
          <a:p>
            <a:pPr lvl="1" eaLnBrk="1" hangingPunct="1"/>
            <a:r>
              <a:rPr lang="en-US" altLang="en-US" sz="2400" smtClean="0"/>
              <a:t>split horizon DNS server in the firewall to handle NAT</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381000"/>
            <a:ext cx="7786688" cy="684213"/>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r>
              <a:rPr lang="en-US" altLang="en-US" smtClean="0"/>
              <a:t>Future Directions</a:t>
            </a:r>
          </a:p>
        </p:txBody>
      </p:sp>
      <p:sp>
        <p:nvSpPr>
          <p:cNvPr id="20483" name="Rectangle 3"/>
          <p:cNvSpPr>
            <a:spLocks noGrp="1" noChangeArrowheads="1"/>
          </p:cNvSpPr>
          <p:nvPr>
            <p:ph type="body" idx="1"/>
          </p:nvPr>
        </p:nvSpPr>
        <p:spPr>
          <a:xfrm>
            <a:off x="838200" y="1676400"/>
            <a:ext cx="7886700" cy="3044825"/>
          </a:xfrm>
          <a:noFill/>
          <a:extLst>
            <a:ext uri="{91240B29-F687-4F45-9708-019B960494DF}">
              <a14:hiddenLine xmlns:a14="http://schemas.microsoft.com/office/drawing/2010/main" w="12700">
                <a:solidFill>
                  <a:schemeClr val="tx1"/>
                </a:solidFill>
                <a:miter lim="800000"/>
                <a:headEnd/>
                <a:tailEnd/>
              </a14:hiddenLine>
            </a:ext>
          </a:extLst>
        </p:spPr>
        <p:txBody>
          <a:bodyPr lIns="94291" tIns="46372" rIns="94291" bIns="46372"/>
          <a:lstStyle/>
          <a:p>
            <a:pPr eaLnBrk="1" hangingPunct="1">
              <a:lnSpc>
                <a:spcPct val="80000"/>
              </a:lnSpc>
            </a:pPr>
            <a:r>
              <a:rPr lang="en-US" altLang="en-US" sz="2800" smtClean="0"/>
              <a:t>Some applications are now using cryptographic authentication techniques and not relying on DNS</a:t>
            </a:r>
          </a:p>
          <a:p>
            <a:pPr lvl="1" eaLnBrk="1" hangingPunct="1">
              <a:lnSpc>
                <a:spcPct val="90000"/>
              </a:lnSpc>
            </a:pPr>
            <a:r>
              <a:rPr lang="en-US" altLang="en-US" sz="2400" smtClean="0"/>
              <a:t>ssh</a:t>
            </a:r>
          </a:p>
          <a:p>
            <a:pPr eaLnBrk="1" hangingPunct="1">
              <a:lnSpc>
                <a:spcPct val="80000"/>
              </a:lnSpc>
            </a:pPr>
            <a:endParaRPr lang="en-US" altLang="en-US" sz="2800" smtClean="0"/>
          </a:p>
          <a:p>
            <a:pPr eaLnBrk="1" hangingPunct="1">
              <a:lnSpc>
                <a:spcPct val="80000"/>
              </a:lnSpc>
            </a:pPr>
            <a:r>
              <a:rPr lang="en-US" altLang="en-US" sz="2800" smtClean="0"/>
              <a:t>There is persistent development activity involving DNS that is moving us to a more secure protocol</a:t>
            </a:r>
          </a:p>
          <a:p>
            <a:pPr lvl="1" eaLnBrk="1" hangingPunct="1">
              <a:lnSpc>
                <a:spcPct val="90000"/>
              </a:lnSpc>
            </a:pPr>
            <a:r>
              <a:rPr lang="en-US" altLang="en-US" sz="2400" smtClean="0"/>
              <a:t>bind8.1-T2A</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28"/>
          <p:cNvSpPr>
            <a:spLocks noGrp="1" noChangeArrowheads="1"/>
          </p:cNvSpPr>
          <p:nvPr>
            <p:ph type="title"/>
          </p:nvPr>
        </p:nvSpPr>
        <p:spPr>
          <a:xfrm>
            <a:off x="990600" y="609600"/>
            <a:ext cx="7772400" cy="508000"/>
          </a:xfrm>
        </p:spPr>
        <p:txBody>
          <a:bodyPr/>
          <a:lstStyle/>
          <a:p>
            <a:pPr eaLnBrk="1" hangingPunct="1"/>
            <a:r>
              <a:rPr lang="en-US" altLang="en-US" smtClean="0"/>
              <a:t>Agenda</a:t>
            </a:r>
          </a:p>
        </p:txBody>
      </p:sp>
      <p:sp>
        <p:nvSpPr>
          <p:cNvPr id="3075" name="Rectangle 1029"/>
          <p:cNvSpPr>
            <a:spLocks noGrp="1" noChangeArrowheads="1"/>
          </p:cNvSpPr>
          <p:nvPr>
            <p:ph type="body" idx="1"/>
          </p:nvPr>
        </p:nvSpPr>
        <p:spPr>
          <a:xfrm>
            <a:off x="838200" y="1600200"/>
            <a:ext cx="7616825" cy="2209800"/>
          </a:xfrm>
        </p:spPr>
        <p:txBody>
          <a:bodyPr/>
          <a:lstStyle/>
          <a:p>
            <a:pPr eaLnBrk="1" hangingPunct="1"/>
            <a:r>
              <a:rPr lang="en-US" altLang="en-US" sz="2400" smtClean="0"/>
              <a:t>Brief overview of DNS and it’s importance</a:t>
            </a:r>
          </a:p>
          <a:p>
            <a:pPr eaLnBrk="1" hangingPunct="1"/>
            <a:r>
              <a:rPr lang="en-US" altLang="en-US" sz="2400" smtClean="0"/>
              <a:t>Weaknesses of DNS</a:t>
            </a:r>
          </a:p>
          <a:p>
            <a:pPr eaLnBrk="1" hangingPunct="1"/>
            <a:r>
              <a:rPr lang="en-US" altLang="en-US" sz="2400" smtClean="0"/>
              <a:t>What is being proposed in the IETF</a:t>
            </a:r>
          </a:p>
          <a:p>
            <a:pPr eaLnBrk="1" hangingPunct="1"/>
            <a:r>
              <a:rPr lang="en-US" altLang="en-US" sz="2400" smtClean="0"/>
              <a:t>What can be done now</a:t>
            </a:r>
          </a:p>
          <a:p>
            <a:pPr eaLnBrk="1" hangingPunct="1"/>
            <a:r>
              <a:rPr lang="en-US" altLang="en-US" sz="2400" smtClean="0"/>
              <a:t>Sources of information</a:t>
            </a:r>
          </a:p>
        </p:txBody>
      </p:sp>
    </p:spTree>
  </p:cSld>
  <p:clrMapOvr>
    <a:masterClrMapping/>
  </p:clrMapOvr>
  <p:transition>
    <p:check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838200" y="457200"/>
            <a:ext cx="7772400" cy="508000"/>
          </a:xfrm>
        </p:spPr>
        <p:txBody>
          <a:bodyPr/>
          <a:lstStyle/>
          <a:p>
            <a:pPr eaLnBrk="1" hangingPunct="1"/>
            <a:r>
              <a:rPr lang="en-US" altLang="en-US" smtClean="0">
                <a:solidFill>
                  <a:schemeClr val="tx1"/>
                </a:solidFill>
              </a:rPr>
              <a:t>Summary</a:t>
            </a:r>
          </a:p>
        </p:txBody>
      </p:sp>
      <p:sp>
        <p:nvSpPr>
          <p:cNvPr id="21507" name="Rectangle 5"/>
          <p:cNvSpPr>
            <a:spLocks noGrp="1" noChangeArrowheads="1"/>
          </p:cNvSpPr>
          <p:nvPr>
            <p:ph type="body" idx="1"/>
          </p:nvPr>
        </p:nvSpPr>
        <p:spPr>
          <a:xfrm>
            <a:off x="838200" y="1600200"/>
            <a:ext cx="7616825" cy="1600200"/>
          </a:xfrm>
        </p:spPr>
        <p:txBody>
          <a:bodyPr/>
          <a:lstStyle/>
          <a:p>
            <a:pPr eaLnBrk="1" hangingPunct="1">
              <a:lnSpc>
                <a:spcPct val="80000"/>
              </a:lnSpc>
            </a:pPr>
            <a:r>
              <a:rPr lang="en-US" altLang="en-US" sz="2800" smtClean="0"/>
              <a:t>DNS is very vulnerable to all kinds of attacks, the key is staying on top of developments in DNSSEC and making sure your implementation is secure</a:t>
            </a:r>
          </a:p>
        </p:txBody>
      </p:sp>
    </p:spTree>
  </p:cSld>
  <p:clrMapOvr>
    <a:masterClrMapping/>
  </p:clrMapOvr>
  <p:transition>
    <p:check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xfrm>
            <a:off x="990600" y="609600"/>
            <a:ext cx="7772400" cy="508000"/>
          </a:xfrm>
        </p:spPr>
        <p:txBody>
          <a:bodyPr/>
          <a:lstStyle/>
          <a:p>
            <a:pPr eaLnBrk="1" hangingPunct="1"/>
            <a:r>
              <a:rPr lang="en-US" altLang="en-US" smtClean="0"/>
              <a:t>Introduction </a:t>
            </a:r>
          </a:p>
        </p:txBody>
      </p:sp>
      <p:sp>
        <p:nvSpPr>
          <p:cNvPr id="4099" name="Rectangle 5"/>
          <p:cNvSpPr>
            <a:spLocks noGrp="1" noChangeArrowheads="1"/>
          </p:cNvSpPr>
          <p:nvPr>
            <p:ph type="body" idx="1"/>
          </p:nvPr>
        </p:nvSpPr>
        <p:spPr>
          <a:xfrm>
            <a:off x="838200" y="1600200"/>
            <a:ext cx="7616825" cy="2514600"/>
          </a:xfrm>
        </p:spPr>
        <p:txBody>
          <a:bodyPr/>
          <a:lstStyle/>
          <a:p>
            <a:pPr eaLnBrk="1" hangingPunct="1"/>
            <a:r>
              <a:rPr lang="en-US" altLang="en-US" sz="2400" smtClean="0"/>
              <a:t>What does security mean for DNS?</a:t>
            </a:r>
          </a:p>
          <a:p>
            <a:pPr eaLnBrk="1" hangingPunct="1"/>
            <a:r>
              <a:rPr lang="en-US" altLang="en-US" sz="2400" smtClean="0"/>
              <a:t>What security problems exist for DNS, what is being done about them, and what you can do now to prevent people from corrupting your DNS infrastructure.</a:t>
            </a:r>
          </a:p>
          <a:p>
            <a:pPr eaLnBrk="1" hangingPunct="1"/>
            <a:r>
              <a:rPr lang="en-US" altLang="en-US" sz="2400" smtClean="0"/>
              <a:t>IT specialists, managers, consultants, and everybody who needs to deal with their own DNS servers.</a:t>
            </a:r>
          </a:p>
        </p:txBody>
      </p:sp>
    </p:spTree>
  </p:cSld>
  <p:clrMapOvr>
    <a:masterClrMapping/>
  </p:clrMapOvr>
  <p:transition>
    <p:check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3"/>
          <p:cNvSpPr>
            <a:spLocks noGrp="1" noChangeArrowheads="1"/>
          </p:cNvSpPr>
          <p:nvPr>
            <p:ph type="title"/>
          </p:nvPr>
        </p:nvSpPr>
        <p:spPr>
          <a:xfrm>
            <a:off x="990600" y="609600"/>
            <a:ext cx="7772400" cy="508000"/>
          </a:xfrm>
        </p:spPr>
        <p:txBody>
          <a:bodyPr/>
          <a:lstStyle/>
          <a:p>
            <a:pPr eaLnBrk="1" hangingPunct="1"/>
            <a:r>
              <a:rPr lang="en-US" altLang="en-US" smtClean="0"/>
              <a:t>Overview </a:t>
            </a:r>
          </a:p>
        </p:txBody>
      </p:sp>
      <p:sp>
        <p:nvSpPr>
          <p:cNvPr id="5123" name="Rectangle 14"/>
          <p:cNvSpPr>
            <a:spLocks noGrp="1" noChangeArrowheads="1"/>
          </p:cNvSpPr>
          <p:nvPr>
            <p:ph type="body" idx="1"/>
          </p:nvPr>
        </p:nvSpPr>
        <p:spPr>
          <a:xfrm>
            <a:off x="838200" y="1524000"/>
            <a:ext cx="7924800" cy="3276600"/>
          </a:xfrm>
        </p:spPr>
        <p:txBody>
          <a:bodyPr/>
          <a:lstStyle/>
          <a:p>
            <a:pPr eaLnBrk="1" hangingPunct="1"/>
            <a:r>
              <a:rPr lang="en-US" altLang="en-US" sz="2400" smtClean="0"/>
              <a:t>DNS is one of the most important services on the Internet and one of the weakest.</a:t>
            </a:r>
          </a:p>
          <a:p>
            <a:pPr eaLnBrk="1" hangingPunct="1"/>
            <a:r>
              <a:rPr lang="en-US" altLang="en-US" sz="2400" smtClean="0"/>
              <a:t>No authentication</a:t>
            </a:r>
          </a:p>
          <a:p>
            <a:pPr eaLnBrk="1" hangingPunct="1"/>
            <a:r>
              <a:rPr lang="en-US" altLang="en-US" sz="2400" smtClean="0"/>
              <a:t>Incremental Zone Transfers</a:t>
            </a:r>
          </a:p>
          <a:p>
            <a:pPr eaLnBrk="1" hangingPunct="1"/>
            <a:r>
              <a:rPr lang="en-US" altLang="en-US" sz="2400" smtClean="0"/>
              <a:t>Dynamic Updates</a:t>
            </a:r>
          </a:p>
          <a:p>
            <a:pPr eaLnBrk="1" hangingPunct="1"/>
            <a:r>
              <a:rPr lang="en-US" altLang="en-US" sz="2400" smtClean="0"/>
              <a:t>DNS spoofing</a:t>
            </a:r>
          </a:p>
          <a:p>
            <a:pPr eaLnBrk="1" hangingPunct="1"/>
            <a:r>
              <a:rPr lang="en-US" altLang="en-US" sz="2400" smtClean="0"/>
              <a:t>Cache corruption</a:t>
            </a:r>
          </a:p>
          <a:p>
            <a:pPr eaLnBrk="1" hangingPunct="1"/>
            <a:r>
              <a:rPr lang="en-US" altLang="en-US" sz="2400" smtClean="0"/>
              <a:t>UDP easily spoofed</a:t>
            </a:r>
          </a:p>
        </p:txBody>
      </p:sp>
    </p:spTree>
  </p:cSld>
  <p:clrMapOvr>
    <a:masterClrMapping/>
  </p:clrMapOvr>
  <p:transition>
    <p:check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838200" y="457200"/>
            <a:ext cx="7924800" cy="762000"/>
          </a:xfrm>
        </p:spPr>
        <p:txBody>
          <a:bodyPr/>
          <a:lstStyle/>
          <a:p>
            <a:pPr eaLnBrk="1" hangingPunct="1"/>
            <a:r>
              <a:rPr lang="en-US" altLang="en-US" smtClean="0"/>
              <a:t>RFC’s</a:t>
            </a:r>
          </a:p>
        </p:txBody>
      </p:sp>
      <p:sp>
        <p:nvSpPr>
          <p:cNvPr id="6147" name="Rectangle 5"/>
          <p:cNvSpPr>
            <a:spLocks noGrp="1" noChangeArrowheads="1"/>
          </p:cNvSpPr>
          <p:nvPr>
            <p:ph type="body" idx="1"/>
          </p:nvPr>
        </p:nvSpPr>
        <p:spPr>
          <a:xfrm>
            <a:off x="838200" y="1600200"/>
            <a:ext cx="7924800" cy="1447800"/>
          </a:xfrm>
        </p:spPr>
        <p:txBody>
          <a:bodyPr/>
          <a:lstStyle/>
          <a:p>
            <a:pPr eaLnBrk="1" hangingPunct="1">
              <a:lnSpc>
                <a:spcPct val="80000"/>
              </a:lnSpc>
            </a:pPr>
            <a:r>
              <a:rPr lang="en-US" altLang="en-US" sz="2400" smtClean="0"/>
              <a:t>Secure Domain Name System Dynamic Update </a:t>
            </a:r>
          </a:p>
          <a:p>
            <a:pPr eaLnBrk="1" hangingPunct="1">
              <a:lnSpc>
                <a:spcPct val="80000"/>
              </a:lnSpc>
              <a:buFont typeface="Wingdings" pitchFamily="2" charset="2"/>
              <a:buNone/>
            </a:pPr>
            <a:r>
              <a:rPr lang="en-US" altLang="en-US" sz="2400" smtClean="0"/>
              <a:t>	(RFC 2137) </a:t>
            </a:r>
          </a:p>
          <a:p>
            <a:pPr eaLnBrk="1" hangingPunct="1">
              <a:lnSpc>
                <a:spcPct val="80000"/>
              </a:lnSpc>
            </a:pPr>
            <a:r>
              <a:rPr lang="en-US" altLang="en-US" sz="2400" smtClean="0"/>
              <a:t>Domain Name System Security Extensions </a:t>
            </a:r>
          </a:p>
          <a:p>
            <a:pPr eaLnBrk="1" hangingPunct="1">
              <a:lnSpc>
                <a:spcPct val="80000"/>
              </a:lnSpc>
              <a:buFont typeface="Wingdings" pitchFamily="2" charset="2"/>
              <a:buNone/>
            </a:pPr>
            <a:r>
              <a:rPr lang="en-US" altLang="en-US" sz="2400" smtClean="0"/>
              <a:t>	(RFC 2535)</a:t>
            </a:r>
          </a:p>
        </p:txBody>
      </p:sp>
    </p:spTree>
  </p:cSld>
  <p:clrMapOvr>
    <a:masterClrMapping/>
  </p:clrMapOvr>
  <p:transition>
    <p:check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990600" y="609600"/>
            <a:ext cx="7772400" cy="508000"/>
          </a:xfrm>
        </p:spPr>
        <p:txBody>
          <a:bodyPr/>
          <a:lstStyle/>
          <a:p>
            <a:pPr eaLnBrk="1" hangingPunct="1"/>
            <a:r>
              <a:rPr lang="en-US" altLang="en-US" smtClean="0"/>
              <a:t>Weaknesses in DNS</a:t>
            </a:r>
          </a:p>
        </p:txBody>
      </p:sp>
      <p:sp>
        <p:nvSpPr>
          <p:cNvPr id="7171" name="Rectangle 5"/>
          <p:cNvSpPr>
            <a:spLocks noGrp="1" noChangeArrowheads="1"/>
          </p:cNvSpPr>
          <p:nvPr>
            <p:ph type="body" idx="1"/>
          </p:nvPr>
        </p:nvSpPr>
        <p:spPr>
          <a:xfrm>
            <a:off x="838200" y="1600200"/>
            <a:ext cx="7616825" cy="1981200"/>
          </a:xfrm>
        </p:spPr>
        <p:txBody>
          <a:bodyPr/>
          <a:lstStyle/>
          <a:p>
            <a:pPr eaLnBrk="1" hangingPunct="1"/>
            <a:r>
              <a:rPr lang="en-US" altLang="en-US" sz="2400" smtClean="0"/>
              <a:t>Spoofing</a:t>
            </a:r>
          </a:p>
          <a:p>
            <a:pPr eaLnBrk="1" hangingPunct="1"/>
            <a:r>
              <a:rPr lang="en-US" altLang="en-US" sz="2400" smtClean="0"/>
              <a:t>Cache Corruption</a:t>
            </a:r>
          </a:p>
          <a:p>
            <a:pPr eaLnBrk="1" hangingPunct="1"/>
            <a:r>
              <a:rPr lang="en-US" altLang="en-US" sz="2400" smtClean="0"/>
              <a:t>Zone Transfers</a:t>
            </a:r>
          </a:p>
          <a:p>
            <a:pPr eaLnBrk="1" hangingPunct="1"/>
            <a:r>
              <a:rPr lang="en-US" altLang="en-US" sz="2400" smtClean="0"/>
              <a:t>Dynamic Updates</a:t>
            </a:r>
            <a:endParaRPr lang="en-US" altLang="en-US" smtClean="0"/>
          </a:p>
        </p:txBody>
      </p:sp>
    </p:spTree>
  </p:cSld>
  <p:clrMapOvr>
    <a:masterClrMapping/>
  </p:clrMapOvr>
  <p:transition>
    <p:check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990600" y="609600"/>
            <a:ext cx="7772400" cy="508000"/>
          </a:xfrm>
        </p:spPr>
        <p:txBody>
          <a:bodyPr/>
          <a:lstStyle/>
          <a:p>
            <a:pPr eaLnBrk="1" hangingPunct="1"/>
            <a:r>
              <a:rPr lang="en-US" altLang="en-US" smtClean="0"/>
              <a:t>Encryption and DNS</a:t>
            </a:r>
          </a:p>
        </p:txBody>
      </p:sp>
      <p:sp>
        <p:nvSpPr>
          <p:cNvPr id="8195" name="Rectangle 5"/>
          <p:cNvSpPr>
            <a:spLocks noGrp="1" noChangeArrowheads="1"/>
          </p:cNvSpPr>
          <p:nvPr>
            <p:ph type="body" idx="1"/>
          </p:nvPr>
        </p:nvSpPr>
        <p:spPr>
          <a:xfrm>
            <a:off x="838200" y="1600200"/>
            <a:ext cx="7616825" cy="1828800"/>
          </a:xfrm>
        </p:spPr>
        <p:txBody>
          <a:bodyPr/>
          <a:lstStyle/>
          <a:p>
            <a:pPr eaLnBrk="1" hangingPunct="1"/>
            <a:r>
              <a:rPr lang="en-US" altLang="en-US" sz="2400" smtClean="0"/>
              <a:t>Explain details</a:t>
            </a:r>
          </a:p>
          <a:p>
            <a:pPr eaLnBrk="1" hangingPunct="1"/>
            <a:r>
              <a:rPr lang="en-US" altLang="en-US" sz="2400" smtClean="0"/>
              <a:t>Give an example</a:t>
            </a:r>
          </a:p>
          <a:p>
            <a:pPr eaLnBrk="1" hangingPunct="1"/>
            <a:r>
              <a:rPr lang="en-US" altLang="en-US" sz="2400" smtClean="0"/>
              <a:t>Exercise to re-enforce learning</a:t>
            </a:r>
          </a:p>
        </p:txBody>
      </p:sp>
    </p:spTree>
  </p:cSld>
  <p:clrMapOvr>
    <a:masterClrMapping/>
  </p:clrMapOvr>
  <p:transition>
    <p:check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462213" y="476250"/>
            <a:ext cx="4521200" cy="600075"/>
          </a:xfrm>
          <a:noFill/>
          <a:extLst>
            <a:ext uri="{91240B29-F687-4F45-9708-019B960494DF}">
              <a14:hiddenLine xmlns:a14="http://schemas.microsoft.com/office/drawing/2010/main" w="12700">
                <a:solidFill>
                  <a:schemeClr val="tx1"/>
                </a:solidFill>
                <a:miter lim="800000"/>
                <a:headEnd/>
                <a:tailEnd/>
              </a14:hiddenLine>
            </a:ext>
          </a:extLst>
        </p:spPr>
        <p:txBody>
          <a:bodyPr wrap="none" lIns="63500" tIns="25400" rIns="63500" bIns="25400" anchor="t">
            <a:spAutoFit/>
          </a:bodyPr>
          <a:lstStyle/>
          <a:p>
            <a:pPr eaLnBrk="1" hangingPunct="1"/>
            <a:r>
              <a:rPr lang="en-US" altLang="en-US" smtClean="0">
                <a:solidFill>
                  <a:schemeClr val="tx1"/>
                </a:solidFill>
              </a:rPr>
              <a:t>Hierarchy of Domains</a:t>
            </a:r>
          </a:p>
        </p:txBody>
      </p:sp>
      <p:sp>
        <p:nvSpPr>
          <p:cNvPr id="9219" name="Rectangle 3"/>
          <p:cNvSpPr>
            <a:spLocks noChangeArrowheads="1"/>
          </p:cNvSpPr>
          <p:nvPr/>
        </p:nvSpPr>
        <p:spPr bwMode="auto">
          <a:xfrm>
            <a:off x="725488" y="3421063"/>
            <a:ext cx="979487" cy="611187"/>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org</a:t>
            </a:r>
          </a:p>
        </p:txBody>
      </p:sp>
      <p:sp>
        <p:nvSpPr>
          <p:cNvPr id="9220" name="Rectangle 4"/>
          <p:cNvSpPr>
            <a:spLocks noChangeArrowheads="1"/>
          </p:cNvSpPr>
          <p:nvPr/>
        </p:nvSpPr>
        <p:spPr bwMode="auto">
          <a:xfrm>
            <a:off x="2238375" y="3398838"/>
            <a:ext cx="977900" cy="612775"/>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com</a:t>
            </a:r>
          </a:p>
        </p:txBody>
      </p:sp>
      <p:sp>
        <p:nvSpPr>
          <p:cNvPr id="9221" name="Rectangle 5"/>
          <p:cNvSpPr>
            <a:spLocks noChangeArrowheads="1"/>
          </p:cNvSpPr>
          <p:nvPr/>
        </p:nvSpPr>
        <p:spPr bwMode="auto">
          <a:xfrm>
            <a:off x="3883025" y="3398838"/>
            <a:ext cx="979488" cy="612775"/>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edu</a:t>
            </a:r>
          </a:p>
        </p:txBody>
      </p:sp>
      <p:sp>
        <p:nvSpPr>
          <p:cNvPr id="9222" name="Rectangle 6"/>
          <p:cNvSpPr>
            <a:spLocks noChangeArrowheads="1"/>
          </p:cNvSpPr>
          <p:nvPr/>
        </p:nvSpPr>
        <p:spPr bwMode="auto">
          <a:xfrm>
            <a:off x="5359400" y="3378200"/>
            <a:ext cx="977900" cy="611188"/>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us</a:t>
            </a:r>
          </a:p>
        </p:txBody>
      </p:sp>
      <p:sp>
        <p:nvSpPr>
          <p:cNvPr id="9223" name="Rectangle 7"/>
          <p:cNvSpPr>
            <a:spLocks noChangeArrowheads="1"/>
          </p:cNvSpPr>
          <p:nvPr/>
        </p:nvSpPr>
        <p:spPr bwMode="auto">
          <a:xfrm>
            <a:off x="6851650" y="3355975"/>
            <a:ext cx="979488" cy="612775"/>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au</a:t>
            </a:r>
          </a:p>
        </p:txBody>
      </p:sp>
      <p:sp>
        <p:nvSpPr>
          <p:cNvPr id="9224" name="Rectangle 8"/>
          <p:cNvSpPr>
            <a:spLocks noChangeArrowheads="1"/>
          </p:cNvSpPr>
          <p:nvPr/>
        </p:nvSpPr>
        <p:spPr bwMode="auto">
          <a:xfrm>
            <a:off x="7458075" y="4697413"/>
            <a:ext cx="977900" cy="611187"/>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edu.au</a:t>
            </a:r>
          </a:p>
        </p:txBody>
      </p:sp>
      <p:sp>
        <p:nvSpPr>
          <p:cNvPr id="9225" name="Rectangle 9"/>
          <p:cNvSpPr>
            <a:spLocks noChangeArrowheads="1"/>
          </p:cNvSpPr>
          <p:nvPr/>
        </p:nvSpPr>
        <p:spPr bwMode="auto">
          <a:xfrm>
            <a:off x="4114800" y="4718050"/>
            <a:ext cx="1154113" cy="611188"/>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org.au</a:t>
            </a:r>
          </a:p>
        </p:txBody>
      </p:sp>
      <p:sp>
        <p:nvSpPr>
          <p:cNvPr id="9226" name="Rectangle 10"/>
          <p:cNvSpPr>
            <a:spLocks noChangeArrowheads="1"/>
          </p:cNvSpPr>
          <p:nvPr/>
        </p:nvSpPr>
        <p:spPr bwMode="auto">
          <a:xfrm>
            <a:off x="5834063" y="4718050"/>
            <a:ext cx="1109662" cy="611188"/>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com.au</a:t>
            </a:r>
          </a:p>
        </p:txBody>
      </p:sp>
      <p:sp>
        <p:nvSpPr>
          <p:cNvPr id="9227" name="Rectangle 11"/>
          <p:cNvSpPr>
            <a:spLocks noChangeArrowheads="1"/>
          </p:cNvSpPr>
          <p:nvPr/>
        </p:nvSpPr>
        <p:spPr bwMode="auto">
          <a:xfrm>
            <a:off x="6418263" y="5802313"/>
            <a:ext cx="1658937" cy="612775"/>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usq.edu.au</a:t>
            </a:r>
          </a:p>
        </p:txBody>
      </p:sp>
      <p:sp>
        <p:nvSpPr>
          <p:cNvPr id="9228" name="Line 12"/>
          <p:cNvSpPr>
            <a:spLocks noChangeShapeType="1"/>
          </p:cNvSpPr>
          <p:nvPr/>
        </p:nvSpPr>
        <p:spPr bwMode="auto">
          <a:xfrm flipH="1">
            <a:off x="4927600" y="4010025"/>
            <a:ext cx="2428875" cy="66833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9" name="Line 13"/>
          <p:cNvSpPr>
            <a:spLocks noChangeShapeType="1"/>
          </p:cNvSpPr>
          <p:nvPr/>
        </p:nvSpPr>
        <p:spPr bwMode="auto">
          <a:xfrm flipH="1">
            <a:off x="6346825" y="4052888"/>
            <a:ext cx="952500" cy="604837"/>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0" name="Line 14"/>
          <p:cNvSpPr>
            <a:spLocks noChangeShapeType="1"/>
          </p:cNvSpPr>
          <p:nvPr/>
        </p:nvSpPr>
        <p:spPr bwMode="auto">
          <a:xfrm>
            <a:off x="7319963" y="4052888"/>
            <a:ext cx="576262" cy="58261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1" name="Line 15"/>
          <p:cNvSpPr>
            <a:spLocks noChangeShapeType="1"/>
          </p:cNvSpPr>
          <p:nvPr/>
        </p:nvSpPr>
        <p:spPr bwMode="auto">
          <a:xfrm flipH="1">
            <a:off x="7121525" y="5327650"/>
            <a:ext cx="839788"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6"/>
          <p:cNvSpPr>
            <a:spLocks noChangeArrowheads="1"/>
          </p:cNvSpPr>
          <p:nvPr/>
        </p:nvSpPr>
        <p:spPr bwMode="auto">
          <a:xfrm>
            <a:off x="3390900" y="2293938"/>
            <a:ext cx="1963738" cy="611187"/>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lgn="ctr">
              <a:spcBef>
                <a:spcPct val="0"/>
              </a:spcBef>
              <a:buClrTx/>
              <a:buSzTx/>
              <a:buFontTx/>
              <a:buNone/>
            </a:pPr>
            <a:r>
              <a:rPr kumimoji="0" lang="en-US" altLang="en-US" sz="2400" b="1">
                <a:solidFill>
                  <a:schemeClr val="bg2"/>
                </a:solidFill>
                <a:latin typeface="Arial" panose="020B0604020202020204" pitchFamily="34" charset="0"/>
              </a:rPr>
              <a:t>(root server)</a:t>
            </a:r>
          </a:p>
        </p:txBody>
      </p:sp>
      <p:sp>
        <p:nvSpPr>
          <p:cNvPr id="9233" name="Line 17"/>
          <p:cNvSpPr>
            <a:spLocks noChangeShapeType="1"/>
          </p:cNvSpPr>
          <p:nvPr/>
        </p:nvSpPr>
        <p:spPr bwMode="auto">
          <a:xfrm flipH="1">
            <a:off x="1165225" y="2944813"/>
            <a:ext cx="3243263" cy="414337"/>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4" name="Line 18"/>
          <p:cNvSpPr>
            <a:spLocks noChangeShapeType="1"/>
          </p:cNvSpPr>
          <p:nvPr/>
        </p:nvSpPr>
        <p:spPr bwMode="auto">
          <a:xfrm flipH="1">
            <a:off x="2790825" y="2989263"/>
            <a:ext cx="1520825" cy="3492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5" name="Line 19"/>
          <p:cNvSpPr>
            <a:spLocks noChangeShapeType="1"/>
          </p:cNvSpPr>
          <p:nvPr/>
        </p:nvSpPr>
        <p:spPr bwMode="auto">
          <a:xfrm>
            <a:off x="4313238" y="2946400"/>
            <a:ext cx="44450" cy="39211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6" name="Line 20"/>
          <p:cNvSpPr>
            <a:spLocks noChangeShapeType="1"/>
          </p:cNvSpPr>
          <p:nvPr/>
        </p:nvSpPr>
        <p:spPr bwMode="auto">
          <a:xfrm>
            <a:off x="4351338" y="2967038"/>
            <a:ext cx="1482725" cy="3492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7" name="Line 21"/>
          <p:cNvSpPr>
            <a:spLocks noChangeShapeType="1"/>
          </p:cNvSpPr>
          <p:nvPr/>
        </p:nvSpPr>
        <p:spPr bwMode="auto">
          <a:xfrm>
            <a:off x="4389438" y="2967038"/>
            <a:ext cx="2936875" cy="32861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8" name="Rectangle 22"/>
          <p:cNvSpPr>
            <a:spLocks noChangeArrowheads="1"/>
          </p:cNvSpPr>
          <p:nvPr/>
        </p:nvSpPr>
        <p:spPr bwMode="auto">
          <a:xfrm>
            <a:off x="6586538" y="1914525"/>
            <a:ext cx="1254125" cy="363538"/>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2000" b="1">
                <a:latin typeface="Arial" panose="020B0604020202020204" pitchFamily="34" charset="0"/>
              </a:rPr>
              <a:t>Domains</a:t>
            </a:r>
          </a:p>
        </p:txBody>
      </p:sp>
      <p:sp>
        <p:nvSpPr>
          <p:cNvPr id="9239" name="Line 23"/>
          <p:cNvSpPr>
            <a:spLocks noChangeShapeType="1"/>
          </p:cNvSpPr>
          <p:nvPr/>
        </p:nvSpPr>
        <p:spPr bwMode="auto">
          <a:xfrm flipH="1">
            <a:off x="6119813" y="2244725"/>
            <a:ext cx="1028700" cy="966788"/>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0" name="Line 24"/>
          <p:cNvSpPr>
            <a:spLocks noChangeShapeType="1"/>
          </p:cNvSpPr>
          <p:nvPr/>
        </p:nvSpPr>
        <p:spPr bwMode="auto">
          <a:xfrm>
            <a:off x="7245350" y="2266950"/>
            <a:ext cx="120650" cy="87947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050"/>
          <p:cNvSpPr>
            <a:spLocks noGrp="1" noChangeArrowheads="1"/>
          </p:cNvSpPr>
          <p:nvPr>
            <p:ph type="title"/>
          </p:nvPr>
        </p:nvSpPr>
        <p:spPr>
          <a:xfrm>
            <a:off x="4044950" y="496888"/>
            <a:ext cx="877888" cy="477837"/>
          </a:xfrm>
          <a:noFill/>
          <a:extLst>
            <a:ext uri="{91240B29-F687-4F45-9708-019B960494DF}">
              <a14:hiddenLine xmlns:a14="http://schemas.microsoft.com/office/drawing/2010/main" w="12700">
                <a:solidFill>
                  <a:schemeClr val="tx1"/>
                </a:solidFill>
                <a:miter lim="800000"/>
                <a:headEnd/>
                <a:tailEnd/>
              </a14:hiddenLine>
            </a:ext>
          </a:extLst>
        </p:spPr>
        <p:txBody>
          <a:bodyPr wrap="none" lIns="63500" tIns="25400" rIns="63500" bIns="25400" anchor="t">
            <a:spAutoFit/>
          </a:bodyPr>
          <a:lstStyle/>
          <a:p>
            <a:pPr eaLnBrk="1" hangingPunct="1"/>
            <a:r>
              <a:rPr lang="en-US" altLang="en-US" sz="2800" smtClean="0">
                <a:solidFill>
                  <a:schemeClr val="bg2"/>
                </a:solidFill>
              </a:rPr>
              <a:t>UDP</a:t>
            </a:r>
          </a:p>
        </p:txBody>
      </p:sp>
      <p:sp>
        <p:nvSpPr>
          <p:cNvPr id="10243" name="Rectangle 2051"/>
          <p:cNvSpPr>
            <a:spLocks noGrp="1" noChangeArrowheads="1"/>
          </p:cNvSpPr>
          <p:nvPr>
            <p:ph type="body" idx="1"/>
          </p:nvPr>
        </p:nvSpPr>
        <p:spPr>
          <a:xfrm>
            <a:off x="684213" y="4554538"/>
            <a:ext cx="7697787" cy="1998662"/>
          </a:xfrm>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285750" indent="-285750" defTabSz="762000" eaLnBrk="1" hangingPunct="1"/>
            <a:r>
              <a:rPr lang="en-US" altLang="en-US" sz="2400" smtClean="0"/>
              <a:t>Adds a checksum so errors wont get through</a:t>
            </a:r>
          </a:p>
          <a:p>
            <a:pPr marL="285750" indent="-285750" defTabSz="762000" eaLnBrk="1" hangingPunct="1"/>
            <a:r>
              <a:rPr lang="en-US" altLang="en-US" sz="2400" smtClean="0"/>
              <a:t>Add’s source an destination ports to all process &lt;--&gt; communication</a:t>
            </a:r>
          </a:p>
          <a:p>
            <a:pPr marL="285750" indent="-285750" defTabSz="762000" eaLnBrk="1" hangingPunct="1"/>
            <a:r>
              <a:rPr lang="en-US" altLang="en-US" sz="2400" smtClean="0"/>
              <a:t>Does not ensure delivery</a:t>
            </a:r>
          </a:p>
          <a:p>
            <a:pPr marL="285750" indent="-285750" defTabSz="762000" eaLnBrk="1" hangingPunct="1"/>
            <a:r>
              <a:rPr lang="en-US" altLang="en-US" sz="2400" smtClean="0"/>
              <a:t>Used in: Mbone, DNS communication, RIP, talk</a:t>
            </a:r>
          </a:p>
        </p:txBody>
      </p:sp>
      <p:grpSp>
        <p:nvGrpSpPr>
          <p:cNvPr id="10244" name="Group 2052"/>
          <p:cNvGrpSpPr>
            <a:grpSpLocks/>
          </p:cNvGrpSpPr>
          <p:nvPr/>
        </p:nvGrpSpPr>
        <p:grpSpPr bwMode="auto">
          <a:xfrm>
            <a:off x="557213" y="1293813"/>
            <a:ext cx="6184900" cy="2932112"/>
            <a:chOff x="380" y="785"/>
            <a:chExt cx="4221" cy="1778"/>
          </a:xfrm>
        </p:grpSpPr>
        <p:sp>
          <p:nvSpPr>
            <p:cNvPr id="10246" name="Rectangle 2053"/>
            <p:cNvSpPr>
              <a:spLocks noChangeArrowheads="1"/>
            </p:cNvSpPr>
            <p:nvPr/>
          </p:nvSpPr>
          <p:spPr bwMode="auto">
            <a:xfrm>
              <a:off x="380" y="785"/>
              <a:ext cx="4216" cy="1778"/>
            </a:xfrm>
            <a:prstGeom prst="rect">
              <a:avLst/>
            </a:prstGeom>
            <a:solidFill>
              <a:schemeClr val="accent2"/>
            </a:solidFill>
            <a:ln w="254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eaLnBrk="1" hangingPunct="1">
                <a:lnSpc>
                  <a:spcPct val="100000"/>
                </a:lnSpc>
                <a:spcBef>
                  <a:spcPct val="0"/>
                </a:spcBef>
                <a:buClrTx/>
                <a:buSzTx/>
                <a:buFontTx/>
                <a:buNone/>
              </a:pPr>
              <a:endParaRPr lang="en-US" altLang="en-US" sz="2400"/>
            </a:p>
          </p:txBody>
        </p:sp>
        <p:sp>
          <p:nvSpPr>
            <p:cNvPr id="10247" name="Line 2054"/>
            <p:cNvSpPr>
              <a:spLocks noChangeShapeType="1"/>
            </p:cNvSpPr>
            <p:nvPr/>
          </p:nvSpPr>
          <p:spPr bwMode="auto">
            <a:xfrm>
              <a:off x="2449" y="807"/>
              <a:ext cx="0" cy="84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8" name="Line 2055"/>
            <p:cNvSpPr>
              <a:spLocks noChangeShapeType="1"/>
            </p:cNvSpPr>
            <p:nvPr/>
          </p:nvSpPr>
          <p:spPr bwMode="auto">
            <a:xfrm>
              <a:off x="389" y="1668"/>
              <a:ext cx="42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9" name="Line 2056"/>
            <p:cNvSpPr>
              <a:spLocks noChangeShapeType="1"/>
            </p:cNvSpPr>
            <p:nvPr/>
          </p:nvSpPr>
          <p:spPr bwMode="auto">
            <a:xfrm>
              <a:off x="389" y="1229"/>
              <a:ext cx="42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0" name="Rectangle 2057"/>
            <p:cNvSpPr>
              <a:spLocks noChangeArrowheads="1"/>
            </p:cNvSpPr>
            <p:nvPr/>
          </p:nvSpPr>
          <p:spPr bwMode="auto">
            <a:xfrm>
              <a:off x="767" y="929"/>
              <a:ext cx="730" cy="204"/>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b="1">
                  <a:solidFill>
                    <a:schemeClr val="bg2"/>
                  </a:solidFill>
                  <a:latin typeface="Arial" panose="020B0604020202020204" pitchFamily="34" charset="0"/>
                </a:rPr>
                <a:t>Src Port</a:t>
              </a:r>
            </a:p>
          </p:txBody>
        </p:sp>
        <p:sp>
          <p:nvSpPr>
            <p:cNvPr id="10251" name="Rectangle 2058"/>
            <p:cNvSpPr>
              <a:spLocks noChangeArrowheads="1"/>
            </p:cNvSpPr>
            <p:nvPr/>
          </p:nvSpPr>
          <p:spPr bwMode="auto">
            <a:xfrm>
              <a:off x="3000" y="916"/>
              <a:ext cx="817" cy="204"/>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b="1">
                  <a:solidFill>
                    <a:schemeClr val="bg2"/>
                  </a:solidFill>
                  <a:latin typeface="Arial" panose="020B0604020202020204" pitchFamily="34" charset="0"/>
                </a:rPr>
                <a:t>Dest Port</a:t>
              </a:r>
            </a:p>
          </p:txBody>
        </p:sp>
        <p:sp>
          <p:nvSpPr>
            <p:cNvPr id="10252" name="Rectangle 2059"/>
            <p:cNvSpPr>
              <a:spLocks noChangeArrowheads="1"/>
            </p:cNvSpPr>
            <p:nvPr/>
          </p:nvSpPr>
          <p:spPr bwMode="auto">
            <a:xfrm>
              <a:off x="742" y="1354"/>
              <a:ext cx="1016" cy="204"/>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b="1">
                  <a:solidFill>
                    <a:schemeClr val="bg2"/>
                  </a:solidFill>
                  <a:latin typeface="Arial" panose="020B0604020202020204" pitchFamily="34" charset="0"/>
                </a:rPr>
                <a:t>UDP Length</a:t>
              </a:r>
            </a:p>
          </p:txBody>
        </p:sp>
        <p:sp>
          <p:nvSpPr>
            <p:cNvPr id="10253" name="Rectangle 2060"/>
            <p:cNvSpPr>
              <a:spLocks noChangeArrowheads="1"/>
            </p:cNvSpPr>
            <p:nvPr/>
          </p:nvSpPr>
          <p:spPr bwMode="auto">
            <a:xfrm>
              <a:off x="3026" y="1315"/>
              <a:ext cx="912" cy="204"/>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b="1">
                  <a:solidFill>
                    <a:schemeClr val="bg2"/>
                  </a:solidFill>
                  <a:latin typeface="Arial" panose="020B0604020202020204" pitchFamily="34" charset="0"/>
                </a:rPr>
                <a:t>Checksum</a:t>
              </a:r>
            </a:p>
          </p:txBody>
        </p:sp>
        <p:sp>
          <p:nvSpPr>
            <p:cNvPr id="10254" name="Rectangle 2061"/>
            <p:cNvSpPr>
              <a:spLocks noChangeArrowheads="1"/>
            </p:cNvSpPr>
            <p:nvPr/>
          </p:nvSpPr>
          <p:spPr bwMode="auto">
            <a:xfrm>
              <a:off x="2007" y="1961"/>
              <a:ext cx="835" cy="204"/>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b="1">
                  <a:solidFill>
                    <a:schemeClr val="bg2"/>
                  </a:solidFill>
                  <a:latin typeface="Arial" panose="020B0604020202020204" pitchFamily="34" charset="0"/>
                </a:rPr>
                <a:t>UDP Data</a:t>
              </a:r>
            </a:p>
          </p:txBody>
        </p:sp>
      </p:grpSp>
      <p:sp>
        <p:nvSpPr>
          <p:cNvPr id="10245" name="Rectangle 2062"/>
          <p:cNvSpPr>
            <a:spLocks noChangeArrowheads="1"/>
          </p:cNvSpPr>
          <p:nvPr/>
        </p:nvSpPr>
        <p:spPr bwMode="auto">
          <a:xfrm>
            <a:off x="6477000" y="3121025"/>
            <a:ext cx="2216150" cy="1377950"/>
          </a:xfrm>
          <a:prstGeom prst="rect">
            <a:avLst/>
          </a:prstGeom>
          <a:solidFill>
            <a:schemeClr val="accent2"/>
          </a:solidFill>
          <a:ln w="50800">
            <a:solidFill>
              <a:schemeClr val="tx2"/>
            </a:solidFill>
            <a:miter lim="800000"/>
            <a:headEnd/>
            <a:tailEnd/>
          </a:ln>
          <a:effectLst>
            <a:outerShdw dist="107763" dir="2700000" algn="ctr" rotWithShape="0">
              <a:schemeClr val="bg2"/>
            </a:outerShdw>
          </a:effectLst>
        </p:spPr>
        <p:txBody>
          <a:bodyPr lIns="90488" tIns="44450" rIns="90488" bIns="44450" anchor="ctr">
            <a:spAutoFit/>
          </a:bodyPr>
          <a:lstStyle>
            <a:lvl1pPr defTabSz="762000" eaLnBrk="0" hangingPunct="0">
              <a:lnSpc>
                <a:spcPct val="90000"/>
              </a:lnSpc>
              <a:spcBef>
                <a:spcPct val="20000"/>
              </a:spcBef>
              <a:buClr>
                <a:schemeClr val="tx2"/>
              </a:buClr>
              <a:buSzPct val="75000"/>
              <a:buFont typeface="Wingdings" panose="05000000000000000000" pitchFamily="2" charset="2"/>
              <a:buChar char="l"/>
              <a:defRPr sz="3200">
                <a:solidFill>
                  <a:schemeClr val="tx1"/>
                </a:solidFill>
                <a:latin typeface="Times New Roman" panose="02020603050405020304" pitchFamily="18" charset="0"/>
              </a:defRPr>
            </a:lvl1pPr>
            <a:lvl2pPr marL="742950" indent="-285750" defTabSz="76200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defTabSz="762000" eaLnBrk="0" hangingPunct="0">
              <a:spcBef>
                <a:spcPct val="20000"/>
              </a:spcBef>
              <a:buClr>
                <a:srgbClr val="00CCFF"/>
              </a:buClr>
              <a:buSzPct val="65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defTabSz="7620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defTabSz="762000" eaLnBrk="0" hangingPunct="0">
              <a:spcBef>
                <a:spcPct val="20000"/>
              </a:spcBef>
              <a:buClr>
                <a:schemeClr val="accent1"/>
              </a:buClr>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kumimoji="0" lang="en-US" altLang="en-US" sz="1800">
                <a:solidFill>
                  <a:schemeClr val="bg2"/>
                </a:solidFill>
                <a:latin typeface="Arial" panose="020B0604020202020204" pitchFamily="34" charset="0"/>
              </a:rPr>
              <a:t>Check out /etc/services for a list of services which use udp and tcp </a:t>
            </a:r>
          </a:p>
        </p:txBody>
      </p:sp>
    </p:spTree>
  </p:cSld>
  <p:clrMapOvr>
    <a:masterClrMapping/>
  </p:clrMapOvr>
  <p:transition/>
</p:sld>
</file>

<file path=ppt/theme/theme1.xml><?xml version="1.0" encoding="utf-8"?>
<a:theme xmlns:a="http://schemas.openxmlformats.org/drawingml/2006/main" name="Training">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D:\Programs\Office9\Templates\1033\Training.pot</Template>
  <TotalTime>1802</TotalTime>
  <Words>657</Words>
  <Application>Microsoft Office PowerPoint</Application>
  <PresentationFormat>On-screen Show (4:3)</PresentationFormat>
  <Paragraphs>142</Paragraphs>
  <Slides>20</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Times New Roman</vt:lpstr>
      <vt:lpstr>Wingdings</vt:lpstr>
      <vt:lpstr>Training</vt:lpstr>
      <vt:lpstr>Secure DNS Solutions</vt:lpstr>
      <vt:lpstr>Agenda</vt:lpstr>
      <vt:lpstr>Introduction </vt:lpstr>
      <vt:lpstr>Overview </vt:lpstr>
      <vt:lpstr>RFC’s</vt:lpstr>
      <vt:lpstr>Weaknesses in DNS</vt:lpstr>
      <vt:lpstr>Encryption and DNS</vt:lpstr>
      <vt:lpstr>Hierarchy of Domains</vt:lpstr>
      <vt:lpstr>UDP</vt:lpstr>
      <vt:lpstr>Names</vt:lpstr>
      <vt:lpstr>Who asks? Who answers?</vt:lpstr>
      <vt:lpstr>Efficiency : Caching</vt:lpstr>
      <vt:lpstr>Securing your DNS server now</vt:lpstr>
      <vt:lpstr>Disabling exhaustive name lookups</vt:lpstr>
      <vt:lpstr>Trusting the Information</vt:lpstr>
      <vt:lpstr>Secondary Vulnerabilities</vt:lpstr>
      <vt:lpstr>DNS Servers Are Targets</vt:lpstr>
      <vt:lpstr>Internal and External Servers</vt:lpstr>
      <vt:lpstr>Future Directions</vt:lpstr>
      <vt:lpstr>Summary</vt:lpstr>
    </vt:vector>
  </TitlesOfParts>
  <Manager>bestitdocuments.com</Manager>
  <Company>bestitdocuments.com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bestitdocuments.com</dc:title>
  <dc:creator>sales@bestitdocuments.com</dc:creator>
  <cp:keywords>bestitdocuments.com</cp:keywords>
  <cp:lastModifiedBy>Mark</cp:lastModifiedBy>
  <cp:revision>30</cp:revision>
  <cp:lastPrinted>1601-01-01T00:00:00Z</cp:lastPrinted>
  <dcterms:created xsi:type="dcterms:W3CDTF">1601-01-01T00:00:00Z</dcterms:created>
  <dcterms:modified xsi:type="dcterms:W3CDTF">2023-02-13T23:00:08Z</dcterms:modified>
  <cp:category>bestitdocuments.com</cp:category>
</cp:coreProperties>
</file>