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20">
          <p15:clr>
            <a:srgbClr val="A4A3A4"/>
          </p15:clr>
        </p15:guide>
        <p15:guide id="3" orient="horz" pos="864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pos="2880">
          <p15:clr>
            <a:srgbClr val="A4A3A4"/>
          </p15:clr>
        </p15:guide>
        <p15:guide id="6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0A500"/>
    <a:srgbClr val="E6AD3C"/>
    <a:srgbClr val="B2B2B2"/>
    <a:srgbClr val="B4B4B4"/>
    <a:srgbClr val="BEBEBE"/>
    <a:srgbClr val="AF3974"/>
    <a:srgbClr val="BF3F7F"/>
    <a:srgbClr val="B43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42" autoAdjust="0"/>
    <p:restoredTop sz="96182" autoAdjust="0"/>
  </p:normalViewPr>
  <p:slideViewPr>
    <p:cSldViewPr showGuides="1">
      <p:cViewPr varScale="1">
        <p:scale>
          <a:sx n="81" d="100"/>
          <a:sy n="81" d="100"/>
        </p:scale>
        <p:origin x="1200" y="72"/>
      </p:cViewPr>
      <p:guideLst>
        <p:guide orient="horz" pos="2160"/>
        <p:guide orient="horz" pos="720"/>
        <p:guide orient="horz" pos="864"/>
        <p:guide orient="horz" pos="1008"/>
        <p:guide pos="2880"/>
        <p:guide pos="5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479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43400"/>
            <a:ext cx="503078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6387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2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0"/>
            <a:ext cx="685800" cy="5256213"/>
          </a:xfrm>
          <a:prstGeom prst="rect">
            <a:avLst/>
          </a:prstGeom>
          <a:gradFill rotWithShape="0">
            <a:gsLst>
              <a:gs pos="0">
                <a:srgbClr val="004CA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4914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612063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Freeform 6"/>
          <p:cNvSpPr>
            <a:spLocks/>
          </p:cNvSpPr>
          <p:nvPr/>
        </p:nvSpPr>
        <p:spPr bwMode="auto">
          <a:xfrm>
            <a:off x="1036638" y="1371600"/>
            <a:ext cx="7802562" cy="5281613"/>
          </a:xfrm>
          <a:custGeom>
            <a:avLst/>
            <a:gdLst>
              <a:gd name="T0" fmla="*/ 0 w 4904"/>
              <a:gd name="T1" fmla="*/ 0 h 3834"/>
              <a:gd name="T2" fmla="*/ 2147483646 w 4904"/>
              <a:gd name="T3" fmla="*/ 0 h 3834"/>
              <a:gd name="T4" fmla="*/ 2147483646 w 4904"/>
              <a:gd name="T5" fmla="*/ 2147483646 h 38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04" h="3834">
                <a:moveTo>
                  <a:pt x="0" y="0"/>
                </a:moveTo>
                <a:lnTo>
                  <a:pt x="4903" y="0"/>
                </a:lnTo>
                <a:lnTo>
                  <a:pt x="4903" y="3833"/>
                </a:lnTo>
              </a:path>
            </a:pathLst>
          </a:custGeom>
          <a:noFill/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476250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400">
          <a:solidFill>
            <a:schemeClr val="tx1"/>
          </a:solidFill>
          <a:latin typeface="+mn-lt"/>
        </a:defRPr>
      </a:lvl2pPr>
      <a:lvl3pPr marL="750888" indent="-160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2000">
          <a:solidFill>
            <a:schemeClr val="tx1"/>
          </a:solidFill>
          <a:latin typeface="+mn-lt"/>
        </a:defRPr>
      </a:lvl3pPr>
      <a:lvl4pPr marL="1035050" indent="-1698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>
          <a:solidFill>
            <a:schemeClr val="tx1"/>
          </a:solidFill>
          <a:latin typeface="+mn-lt"/>
        </a:defRPr>
      </a:lvl4pPr>
      <a:lvl5pPr marL="1319213" indent="-1095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1600">
          <a:solidFill>
            <a:schemeClr val="tx1"/>
          </a:solidFill>
          <a:latin typeface="+mn-lt"/>
        </a:defRPr>
      </a:lvl5pPr>
      <a:lvl6pPr marL="1776413" indent="-1095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1600">
          <a:solidFill>
            <a:schemeClr val="tx1"/>
          </a:solidFill>
          <a:latin typeface="+mn-lt"/>
        </a:defRPr>
      </a:lvl6pPr>
      <a:lvl7pPr marL="2233613" indent="-1095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1600">
          <a:solidFill>
            <a:schemeClr val="tx1"/>
          </a:solidFill>
          <a:latin typeface="+mn-lt"/>
        </a:defRPr>
      </a:lvl7pPr>
      <a:lvl8pPr marL="2690813" indent="-1095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1600">
          <a:solidFill>
            <a:schemeClr val="tx1"/>
          </a:solidFill>
          <a:latin typeface="+mn-lt"/>
        </a:defRPr>
      </a:lvl8pPr>
      <a:lvl9pPr marL="3148013" indent="-1095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_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DNS 101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r>
              <a:rPr lang="en-US" altLang="en-US" smtClean="0"/>
              <a:t>Domain names are the basis for the Web’s global URL space.</a:t>
            </a:r>
          </a:p>
          <a:p>
            <a:pPr lvl="2"/>
            <a:r>
              <a:rPr lang="en-US" altLang="en-US" smtClean="0"/>
              <a:t>provides a symbolic veneer over the IP address space</a:t>
            </a:r>
          </a:p>
          <a:p>
            <a:pPr lvl="2"/>
            <a:r>
              <a:rPr lang="en-US" altLang="en-US" smtClean="0"/>
              <a:t>names for autonomous naming domains, e.g., </a:t>
            </a:r>
            <a:r>
              <a:rPr lang="en-US" altLang="en-US" i="1" smtClean="0"/>
              <a:t>cs.duke.edu</a:t>
            </a:r>
          </a:p>
          <a:p>
            <a:pPr lvl="2"/>
            <a:r>
              <a:rPr lang="en-US" altLang="en-US" smtClean="0"/>
              <a:t>names for specific nodes, e.g., </a:t>
            </a:r>
            <a:r>
              <a:rPr lang="en-US" altLang="en-US" i="1" smtClean="0"/>
              <a:t>fran.cs.duke.edu</a:t>
            </a:r>
            <a:endParaRPr lang="en-US" altLang="en-US" smtClean="0"/>
          </a:p>
          <a:p>
            <a:pPr lvl="2"/>
            <a:r>
              <a:rPr lang="en-US" altLang="en-US" smtClean="0"/>
              <a:t>names for service aliases (e.g., www, mail servers)</a:t>
            </a:r>
          </a:p>
          <a:p>
            <a:pPr lvl="1"/>
            <a:r>
              <a:rPr lang="en-US" altLang="en-US" smtClean="0"/>
              <a:t>Almost every Internet application uses domain names when it establishes a connection to another host.</a:t>
            </a:r>
          </a:p>
          <a:p>
            <a:r>
              <a:rPr lang="en-US" altLang="en-US" smtClean="0"/>
              <a:t>The </a:t>
            </a:r>
            <a:r>
              <a:rPr lang="en-US" altLang="en-US" i="1" smtClean="0"/>
              <a:t>Domain Name System</a:t>
            </a:r>
            <a:r>
              <a:rPr lang="en-US" altLang="en-US" smtClean="0"/>
              <a:t> (DNS) is a planetary name service that translates Internet domain names.</a:t>
            </a:r>
          </a:p>
          <a:p>
            <a:pPr lvl="2"/>
            <a:r>
              <a:rPr lang="en-US" altLang="en-US" smtClean="0"/>
              <a:t>maps </a:t>
            </a:r>
            <a:r>
              <a:rPr lang="en-US" altLang="en-US" i="1" smtClean="0"/>
              <a:t>&lt;node name&gt;</a:t>
            </a:r>
            <a:r>
              <a:rPr lang="en-US" altLang="en-US" smtClean="0"/>
              <a:t> to </a:t>
            </a:r>
            <a:r>
              <a:rPr lang="en-US" altLang="en-US" i="1" smtClean="0"/>
              <a:t>&lt;IP address&gt;</a:t>
            </a:r>
          </a:p>
          <a:p>
            <a:pPr lvl="2"/>
            <a:r>
              <a:rPr lang="en-US" altLang="en-US" smtClean="0"/>
              <a:t>(mostly) independent of location, routing etc.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87375"/>
            <a:ext cx="7491413" cy="555625"/>
          </a:xfrm>
        </p:spPr>
        <p:txBody>
          <a:bodyPr/>
          <a:lstStyle/>
          <a:p>
            <a:r>
              <a:rPr lang="en-US" altLang="en-US" smtClean="0"/>
              <a:t>Domain Name Hierarchy</a:t>
            </a:r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4387850" y="353377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1670050" y="4730750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4402138" y="441007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7248525" y="466407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4103" name="AutoShape 7"/>
          <p:cNvCxnSpPr>
            <a:cxnSpLocks noChangeShapeType="1"/>
            <a:stCxn id="4099" idx="2"/>
            <a:endCxn id="4100" idx="7"/>
          </p:cNvCxnSpPr>
          <p:nvPr/>
        </p:nvCxnSpPr>
        <p:spPr bwMode="auto">
          <a:xfrm flipH="1">
            <a:off x="1865313" y="3648075"/>
            <a:ext cx="2522537" cy="111601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4" name="AutoShape 8"/>
          <p:cNvCxnSpPr>
            <a:cxnSpLocks noChangeShapeType="1"/>
            <a:stCxn id="4099" idx="6"/>
            <a:endCxn id="4102" idx="1"/>
          </p:cNvCxnSpPr>
          <p:nvPr/>
        </p:nvCxnSpPr>
        <p:spPr bwMode="auto">
          <a:xfrm>
            <a:off x="4616450" y="3648075"/>
            <a:ext cx="2665413" cy="1049338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5" name="AutoShape 9"/>
          <p:cNvCxnSpPr>
            <a:cxnSpLocks noChangeShapeType="1"/>
            <a:stCxn id="4099" idx="4"/>
            <a:endCxn id="4101" idx="0"/>
          </p:cNvCxnSpPr>
          <p:nvPr/>
        </p:nvCxnSpPr>
        <p:spPr bwMode="auto">
          <a:xfrm>
            <a:off x="4502150" y="3762375"/>
            <a:ext cx="14288" cy="647700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3543300" y="4951413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4394200" y="5080000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5254625" y="4951413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4109" name="AutoShape 13"/>
          <p:cNvCxnSpPr>
            <a:cxnSpLocks noChangeShapeType="1"/>
            <a:stCxn id="4101" idx="3"/>
            <a:endCxn id="4106" idx="7"/>
          </p:cNvCxnSpPr>
          <p:nvPr/>
        </p:nvCxnSpPr>
        <p:spPr bwMode="auto">
          <a:xfrm flipH="1">
            <a:off x="3738563" y="4605338"/>
            <a:ext cx="696912" cy="379412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0" name="AutoShape 14"/>
          <p:cNvCxnSpPr>
            <a:cxnSpLocks noChangeShapeType="1"/>
            <a:stCxn id="4101" idx="4"/>
            <a:endCxn id="4107" idx="0"/>
          </p:cNvCxnSpPr>
          <p:nvPr/>
        </p:nvCxnSpPr>
        <p:spPr bwMode="auto">
          <a:xfrm flipH="1">
            <a:off x="4508500" y="4638675"/>
            <a:ext cx="7938" cy="4413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1" name="AutoShape 15"/>
          <p:cNvCxnSpPr>
            <a:cxnSpLocks noChangeShapeType="1"/>
            <a:stCxn id="4101" idx="5"/>
            <a:endCxn id="4108" idx="1"/>
          </p:cNvCxnSpPr>
          <p:nvPr/>
        </p:nvCxnSpPr>
        <p:spPr bwMode="auto">
          <a:xfrm>
            <a:off x="4597400" y="4605338"/>
            <a:ext cx="690563" cy="379412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4800600" y="3429000"/>
            <a:ext cx="80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.edu</a:t>
            </a:r>
            <a:endParaRPr lang="en-US" altLang="en-US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520825" y="4383088"/>
            <a:ext cx="546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unc</a:t>
            </a:r>
            <a:endParaRPr lang="en-US" altLang="en-US"/>
          </a:p>
        </p:txBody>
      </p:sp>
      <p:sp>
        <p:nvSpPr>
          <p:cNvPr id="4114" name="Oval 18"/>
          <p:cNvSpPr>
            <a:spLocks noChangeArrowheads="1"/>
          </p:cNvSpPr>
          <p:nvPr/>
        </p:nvSpPr>
        <p:spPr bwMode="auto">
          <a:xfrm>
            <a:off x="1489075" y="5192713"/>
            <a:ext cx="119063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15" name="Oval 19"/>
          <p:cNvSpPr>
            <a:spLocks noChangeArrowheads="1"/>
          </p:cNvSpPr>
          <p:nvPr/>
        </p:nvSpPr>
        <p:spPr bwMode="auto">
          <a:xfrm>
            <a:off x="1976438" y="5192713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4116" name="AutoShape 20"/>
          <p:cNvCxnSpPr>
            <a:cxnSpLocks noChangeShapeType="1"/>
            <a:endCxn id="4114" idx="7"/>
          </p:cNvCxnSpPr>
          <p:nvPr/>
        </p:nvCxnSpPr>
        <p:spPr bwMode="auto">
          <a:xfrm flipH="1">
            <a:off x="1590675" y="4972050"/>
            <a:ext cx="1524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7" name="AutoShape 21"/>
          <p:cNvCxnSpPr>
            <a:cxnSpLocks noChangeShapeType="1"/>
            <a:endCxn id="4115" idx="1"/>
          </p:cNvCxnSpPr>
          <p:nvPr/>
        </p:nvCxnSpPr>
        <p:spPr bwMode="auto">
          <a:xfrm>
            <a:off x="1828800" y="4972050"/>
            <a:ext cx="1651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8" name="AutoShape 22"/>
          <p:cNvCxnSpPr>
            <a:cxnSpLocks noChangeShapeType="1"/>
          </p:cNvCxnSpPr>
          <p:nvPr/>
        </p:nvCxnSpPr>
        <p:spPr bwMode="auto">
          <a:xfrm flipH="1">
            <a:off x="1900238" y="5314950"/>
            <a:ext cx="130175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9" name="AutoShape 23"/>
          <p:cNvCxnSpPr>
            <a:cxnSpLocks noChangeShapeType="1"/>
          </p:cNvCxnSpPr>
          <p:nvPr/>
        </p:nvCxnSpPr>
        <p:spPr bwMode="auto">
          <a:xfrm>
            <a:off x="2030413" y="5314950"/>
            <a:ext cx="125412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0" name="AutoShape 24"/>
          <p:cNvCxnSpPr>
            <a:cxnSpLocks noChangeShapeType="1"/>
          </p:cNvCxnSpPr>
          <p:nvPr/>
        </p:nvCxnSpPr>
        <p:spPr bwMode="auto">
          <a:xfrm flipH="1">
            <a:off x="1420813" y="5308600"/>
            <a:ext cx="130175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1" name="AutoShape 25"/>
          <p:cNvCxnSpPr>
            <a:cxnSpLocks noChangeShapeType="1"/>
          </p:cNvCxnSpPr>
          <p:nvPr/>
        </p:nvCxnSpPr>
        <p:spPr bwMode="auto">
          <a:xfrm>
            <a:off x="1550988" y="5308600"/>
            <a:ext cx="125412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1103313" y="5043488"/>
            <a:ext cx="38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cs</a:t>
            </a:r>
            <a:endParaRPr lang="en-US" altLang="en-US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4579938" y="4106863"/>
            <a:ext cx="682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duke</a:t>
            </a:r>
            <a:endParaRPr lang="en-US" altLang="en-US"/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4557713" y="4968875"/>
            <a:ext cx="385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cs</a:t>
            </a:r>
            <a:endParaRPr lang="en-US" alt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416550" y="4968875"/>
            <a:ext cx="55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env</a:t>
            </a:r>
            <a:endParaRPr lang="en-US" altLang="en-US"/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3727450" y="4946650"/>
            <a:ext cx="5222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mc</a:t>
            </a:r>
            <a:endParaRPr lang="en-US" altLang="en-US"/>
          </a:p>
        </p:txBody>
      </p:sp>
      <p:sp>
        <p:nvSpPr>
          <p:cNvPr id="4127" name="Oval 31"/>
          <p:cNvSpPr>
            <a:spLocks noChangeArrowheads="1"/>
          </p:cNvSpPr>
          <p:nvPr/>
        </p:nvSpPr>
        <p:spPr bwMode="auto">
          <a:xfrm>
            <a:off x="4219575" y="5556250"/>
            <a:ext cx="119063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4706938" y="5556250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4129" name="AutoShape 33"/>
          <p:cNvCxnSpPr>
            <a:cxnSpLocks noChangeShapeType="1"/>
            <a:endCxn id="4127" idx="7"/>
          </p:cNvCxnSpPr>
          <p:nvPr/>
        </p:nvCxnSpPr>
        <p:spPr bwMode="auto">
          <a:xfrm flipH="1">
            <a:off x="4321175" y="5335588"/>
            <a:ext cx="1524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30" name="AutoShape 34"/>
          <p:cNvCxnSpPr>
            <a:cxnSpLocks noChangeShapeType="1"/>
            <a:endCxn id="4128" idx="1"/>
          </p:cNvCxnSpPr>
          <p:nvPr/>
        </p:nvCxnSpPr>
        <p:spPr bwMode="auto">
          <a:xfrm>
            <a:off x="4559300" y="5335588"/>
            <a:ext cx="1651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4694238" y="5486400"/>
            <a:ext cx="10636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1600" b="1">
                <a:solidFill>
                  <a:schemeClr val="tx2"/>
                </a:solidFill>
              </a:rPr>
              <a:t>www</a:t>
            </a:r>
          </a:p>
          <a:p>
            <a:pPr algn="ctr">
              <a:lnSpc>
                <a:spcPct val="80000"/>
              </a:lnSpc>
            </a:pPr>
            <a:r>
              <a:rPr lang="en-US" altLang="en-US" sz="1600" b="1">
                <a:solidFill>
                  <a:schemeClr val="tx2"/>
                </a:solidFill>
              </a:rPr>
              <a:t>(prophet)</a:t>
            </a:r>
            <a:endParaRPr lang="en-US" altLang="en-US" sz="1600"/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843338" y="5616575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whiteout</a:t>
            </a:r>
            <a:endParaRPr lang="en-US" altLang="en-US" sz="1600"/>
          </a:p>
        </p:txBody>
      </p:sp>
      <p:sp>
        <p:nvSpPr>
          <p:cNvPr id="4133" name="Oval 37"/>
          <p:cNvSpPr>
            <a:spLocks noChangeArrowheads="1"/>
          </p:cNvSpPr>
          <p:nvPr/>
        </p:nvSpPr>
        <p:spPr bwMode="auto">
          <a:xfrm>
            <a:off x="7075488" y="514508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34" name="Oval 38"/>
          <p:cNvSpPr>
            <a:spLocks noChangeArrowheads="1"/>
          </p:cNvSpPr>
          <p:nvPr/>
        </p:nvSpPr>
        <p:spPr bwMode="auto">
          <a:xfrm>
            <a:off x="7562850" y="5145088"/>
            <a:ext cx="119063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4135" name="AutoShape 39"/>
          <p:cNvCxnSpPr>
            <a:cxnSpLocks noChangeShapeType="1"/>
            <a:endCxn id="4133" idx="7"/>
          </p:cNvCxnSpPr>
          <p:nvPr/>
        </p:nvCxnSpPr>
        <p:spPr bwMode="auto">
          <a:xfrm flipH="1">
            <a:off x="7177088" y="4924425"/>
            <a:ext cx="1524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36" name="AutoShape 40"/>
          <p:cNvCxnSpPr>
            <a:cxnSpLocks noChangeShapeType="1"/>
            <a:endCxn id="4134" idx="1"/>
          </p:cNvCxnSpPr>
          <p:nvPr/>
        </p:nvCxnSpPr>
        <p:spPr bwMode="auto">
          <a:xfrm>
            <a:off x="7415213" y="4924425"/>
            <a:ext cx="1651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37" name="AutoShape 41"/>
          <p:cNvCxnSpPr>
            <a:cxnSpLocks noChangeShapeType="1"/>
          </p:cNvCxnSpPr>
          <p:nvPr/>
        </p:nvCxnSpPr>
        <p:spPr bwMode="auto">
          <a:xfrm flipH="1">
            <a:off x="7486650" y="5267325"/>
            <a:ext cx="130175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38" name="AutoShape 42"/>
          <p:cNvCxnSpPr>
            <a:cxnSpLocks noChangeShapeType="1"/>
          </p:cNvCxnSpPr>
          <p:nvPr/>
        </p:nvCxnSpPr>
        <p:spPr bwMode="auto">
          <a:xfrm>
            <a:off x="7616825" y="5267325"/>
            <a:ext cx="125413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39" name="AutoShape 43"/>
          <p:cNvCxnSpPr>
            <a:cxnSpLocks noChangeShapeType="1"/>
          </p:cNvCxnSpPr>
          <p:nvPr/>
        </p:nvCxnSpPr>
        <p:spPr bwMode="auto">
          <a:xfrm flipH="1">
            <a:off x="7007225" y="5260975"/>
            <a:ext cx="130175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40" name="AutoShape 44"/>
          <p:cNvCxnSpPr>
            <a:cxnSpLocks noChangeShapeType="1"/>
          </p:cNvCxnSpPr>
          <p:nvPr/>
        </p:nvCxnSpPr>
        <p:spPr bwMode="auto">
          <a:xfrm>
            <a:off x="7137400" y="5260975"/>
            <a:ext cx="125413" cy="169863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6689725" y="4995863"/>
            <a:ext cx="38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cs</a:t>
            </a:r>
            <a:endParaRPr lang="en-US" altLang="en-US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6781800" y="4260850"/>
            <a:ext cx="1328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washington</a:t>
            </a:r>
            <a:endParaRPr lang="en-US" altLang="en-US"/>
          </a:p>
        </p:txBody>
      </p:sp>
      <p:sp>
        <p:nvSpPr>
          <p:cNvPr id="4143" name="Oval 47"/>
          <p:cNvSpPr>
            <a:spLocks noChangeArrowheads="1"/>
          </p:cNvSpPr>
          <p:nvPr/>
        </p:nvSpPr>
        <p:spPr bwMode="auto">
          <a:xfrm>
            <a:off x="5780088" y="17224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5867400" y="16002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com</a:t>
            </a:r>
            <a:endParaRPr lang="en-US" altLang="en-US" sz="1600"/>
          </a:p>
        </p:txBody>
      </p:sp>
      <p:sp>
        <p:nvSpPr>
          <p:cNvPr id="4145" name="Oval 49"/>
          <p:cNvSpPr>
            <a:spLocks noChangeArrowheads="1"/>
          </p:cNvSpPr>
          <p:nvPr/>
        </p:nvSpPr>
        <p:spPr bwMode="auto">
          <a:xfrm>
            <a:off x="5932488" y="18748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019800" y="17526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gov</a:t>
            </a:r>
            <a:endParaRPr lang="en-US" altLang="en-US" sz="1600"/>
          </a:p>
        </p:txBody>
      </p:sp>
      <p:sp>
        <p:nvSpPr>
          <p:cNvPr id="4147" name="Oval 51"/>
          <p:cNvSpPr>
            <a:spLocks noChangeArrowheads="1"/>
          </p:cNvSpPr>
          <p:nvPr/>
        </p:nvSpPr>
        <p:spPr bwMode="auto">
          <a:xfrm>
            <a:off x="6084888" y="20272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6172200" y="19050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org</a:t>
            </a:r>
            <a:endParaRPr lang="en-US" altLang="en-US" sz="1600"/>
          </a:p>
        </p:txBody>
      </p:sp>
      <p:sp>
        <p:nvSpPr>
          <p:cNvPr id="4149" name="Oval 53"/>
          <p:cNvSpPr>
            <a:spLocks noChangeArrowheads="1"/>
          </p:cNvSpPr>
          <p:nvPr/>
        </p:nvSpPr>
        <p:spPr bwMode="auto">
          <a:xfrm>
            <a:off x="6237288" y="21796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6324600" y="20574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net</a:t>
            </a:r>
            <a:endParaRPr lang="en-US" altLang="en-US" sz="1600"/>
          </a:p>
        </p:txBody>
      </p:sp>
      <p:sp>
        <p:nvSpPr>
          <p:cNvPr id="4151" name="Oval 55"/>
          <p:cNvSpPr>
            <a:spLocks noChangeArrowheads="1"/>
          </p:cNvSpPr>
          <p:nvPr/>
        </p:nvSpPr>
        <p:spPr bwMode="auto">
          <a:xfrm>
            <a:off x="6389688" y="23320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52" name="Text Box 56"/>
          <p:cNvSpPr txBox="1">
            <a:spLocks noChangeArrowheads="1"/>
          </p:cNvSpPr>
          <p:nvPr/>
        </p:nvSpPr>
        <p:spPr bwMode="auto">
          <a:xfrm>
            <a:off x="6477000" y="22098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firm</a:t>
            </a:r>
            <a:endParaRPr lang="en-US" altLang="en-US" sz="1600"/>
          </a:p>
        </p:txBody>
      </p:sp>
      <p:sp>
        <p:nvSpPr>
          <p:cNvPr id="4153" name="Oval 57"/>
          <p:cNvSpPr>
            <a:spLocks noChangeArrowheads="1"/>
          </p:cNvSpPr>
          <p:nvPr/>
        </p:nvSpPr>
        <p:spPr bwMode="auto">
          <a:xfrm>
            <a:off x="6542088" y="24844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6629400" y="23622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shop</a:t>
            </a:r>
            <a:endParaRPr lang="en-US" altLang="en-US" sz="1600"/>
          </a:p>
        </p:txBody>
      </p:sp>
      <p:sp>
        <p:nvSpPr>
          <p:cNvPr id="4155" name="Oval 59"/>
          <p:cNvSpPr>
            <a:spLocks noChangeArrowheads="1"/>
          </p:cNvSpPr>
          <p:nvPr/>
        </p:nvSpPr>
        <p:spPr bwMode="auto">
          <a:xfrm>
            <a:off x="6694488" y="26368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6781800" y="2514600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arts</a:t>
            </a:r>
            <a:endParaRPr lang="en-US" altLang="en-US" sz="1600"/>
          </a:p>
        </p:txBody>
      </p:sp>
      <p:sp>
        <p:nvSpPr>
          <p:cNvPr id="4157" name="Oval 61"/>
          <p:cNvSpPr>
            <a:spLocks noChangeArrowheads="1"/>
          </p:cNvSpPr>
          <p:nvPr/>
        </p:nvSpPr>
        <p:spPr bwMode="auto">
          <a:xfrm>
            <a:off x="6846888" y="27892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6942138" y="2652713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web</a:t>
            </a:r>
            <a:endParaRPr lang="en-US" altLang="en-US" sz="1600"/>
          </a:p>
        </p:txBody>
      </p:sp>
      <p:sp>
        <p:nvSpPr>
          <p:cNvPr id="4159" name="Oval 63"/>
          <p:cNvSpPr>
            <a:spLocks noChangeArrowheads="1"/>
          </p:cNvSpPr>
          <p:nvPr/>
        </p:nvSpPr>
        <p:spPr bwMode="auto">
          <a:xfrm>
            <a:off x="6999288" y="29416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7094538" y="2805113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us</a:t>
            </a:r>
            <a:endParaRPr lang="en-US" altLang="en-US" sz="1600"/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5307013" y="2217738"/>
            <a:ext cx="9969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rgbClr val="990033"/>
                </a:solidFill>
              </a:rPr>
              <a:t>top-level</a:t>
            </a:r>
          </a:p>
          <a:p>
            <a:pPr algn="ctr"/>
            <a:r>
              <a:rPr lang="en-US" altLang="en-US" sz="1800">
                <a:solidFill>
                  <a:srgbClr val="990033"/>
                </a:solidFill>
              </a:rPr>
              <a:t>domains</a:t>
            </a:r>
          </a:p>
          <a:p>
            <a:pPr algn="ctr"/>
            <a:r>
              <a:rPr lang="en-US" altLang="en-US" sz="1800">
                <a:solidFill>
                  <a:srgbClr val="990033"/>
                </a:solidFill>
              </a:rPr>
              <a:t>(TLDs)</a:t>
            </a:r>
            <a:r>
              <a:rPr lang="en-US" altLang="en-US" sz="1400">
                <a:solidFill>
                  <a:srgbClr val="990033"/>
                </a:solidFill>
              </a:rPr>
              <a:t> </a:t>
            </a:r>
            <a:endParaRPr lang="en-US" altLang="en-US" i="1"/>
          </a:p>
        </p:txBody>
      </p:sp>
      <p:sp>
        <p:nvSpPr>
          <p:cNvPr id="4162" name="Oval 66"/>
          <p:cNvSpPr>
            <a:spLocks noChangeArrowheads="1"/>
          </p:cNvSpPr>
          <p:nvPr/>
        </p:nvSpPr>
        <p:spPr bwMode="auto">
          <a:xfrm>
            <a:off x="7151688" y="3094038"/>
            <a:ext cx="119062" cy="122237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63" name="Text Box 67"/>
          <p:cNvSpPr txBox="1">
            <a:spLocks noChangeArrowheads="1"/>
          </p:cNvSpPr>
          <p:nvPr/>
        </p:nvSpPr>
        <p:spPr bwMode="auto">
          <a:xfrm>
            <a:off x="7246938" y="2957513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fr</a:t>
            </a:r>
            <a:endParaRPr lang="en-US" altLang="en-US" sz="1600"/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6910388" y="1981200"/>
            <a:ext cx="1830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990033"/>
                </a:solidFill>
              </a:rPr>
              <a:t>generic TLDs</a:t>
            </a:r>
          </a:p>
        </p:txBody>
      </p:sp>
      <p:sp>
        <p:nvSpPr>
          <p:cNvPr id="4165" name="Text Box 69"/>
          <p:cNvSpPr txBox="1">
            <a:spLocks noChangeArrowheads="1"/>
          </p:cNvSpPr>
          <p:nvPr/>
        </p:nvSpPr>
        <p:spPr bwMode="auto">
          <a:xfrm>
            <a:off x="7421563" y="3001963"/>
            <a:ext cx="1501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990033"/>
                </a:solidFill>
              </a:rPr>
              <a:t>country-code TLDs</a:t>
            </a:r>
            <a:endParaRPr lang="en-US" altLang="en-US" i="1"/>
          </a:p>
        </p:txBody>
      </p:sp>
      <p:sp>
        <p:nvSpPr>
          <p:cNvPr id="4166" name="Text Box 70"/>
          <p:cNvSpPr txBox="1">
            <a:spLocks noChangeArrowheads="1"/>
          </p:cNvSpPr>
          <p:nvPr/>
        </p:nvSpPr>
        <p:spPr bwMode="auto">
          <a:xfrm>
            <a:off x="838200" y="1600200"/>
            <a:ext cx="45720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/>
              <a:t>DNS name space is </a:t>
            </a:r>
            <a:r>
              <a:rPr lang="en-US" altLang="en-US" sz="2000" i="1"/>
              <a:t>hierarchical</a:t>
            </a:r>
            <a:r>
              <a:rPr lang="en-US" altLang="en-US" sz="2000"/>
              <a:t>:</a:t>
            </a:r>
          </a:p>
          <a:p>
            <a:r>
              <a:rPr lang="en-US" altLang="en-US"/>
              <a:t>       </a:t>
            </a:r>
            <a:r>
              <a:rPr lang="en-US" altLang="en-US" sz="1800"/>
              <a:t>- fully qualified names are “little endian”</a:t>
            </a:r>
          </a:p>
          <a:p>
            <a:r>
              <a:rPr lang="en-US" altLang="en-US" sz="1800"/>
              <a:t>         - scalability</a:t>
            </a:r>
          </a:p>
          <a:p>
            <a:r>
              <a:rPr lang="en-US" altLang="en-US" sz="1800"/>
              <a:t>         - decentralized administration</a:t>
            </a:r>
          </a:p>
          <a:p>
            <a:r>
              <a:rPr lang="en-US" altLang="en-US" sz="1800"/>
              <a:t>         - domains are naming </a:t>
            </a:r>
            <a:r>
              <a:rPr lang="en-US" altLang="en-US" sz="1800" i="1"/>
              <a:t>contexts</a:t>
            </a:r>
          </a:p>
          <a:p>
            <a:r>
              <a:rPr lang="en-US" altLang="en-US" sz="2000"/>
              <a:t>replaces primordial flat </a:t>
            </a:r>
            <a:r>
              <a:rPr lang="en-US" altLang="en-US" sz="2000" i="1"/>
              <a:t>hosts.txt</a:t>
            </a:r>
            <a:r>
              <a:rPr lang="en-US" altLang="en-US" sz="2000"/>
              <a:t> namespace</a:t>
            </a:r>
            <a:endParaRPr lang="en-US" altLang="en-US"/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838200" y="6165850"/>
            <a:ext cx="79724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990033"/>
                </a:solidFill>
              </a:rPr>
              <a:t>How is this different from hierarchical directories in distributed file systems?  Do we already know how to implement this?</a:t>
            </a:r>
            <a:endParaRPr lang="en-US" altLang="en-US" sz="16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909638" y="5281613"/>
          <a:ext cx="68262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Clip" r:id="rId3" imgW="4603090" imgH="3652114" progId="MS_ClipArt_Gallery.2">
                  <p:embed/>
                </p:oleObj>
              </mc:Choice>
              <mc:Fallback>
                <p:oleObj name="Clip" r:id="rId3" imgW="4603090" imgH="3652114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5281613"/>
                        <a:ext cx="682625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595438" y="1612900"/>
          <a:ext cx="477837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Clip" r:id="rId5" imgW="2735263" imgH="3825875" progId="MS_ClipArt_Gallery.2">
                  <p:embed/>
                </p:oleObj>
              </mc:Choice>
              <mc:Fallback>
                <p:oleObj name="Clip" r:id="rId5" imgW="2735263" imgH="3825875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438" y="1612900"/>
                        <a:ext cx="477837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2163763" y="2809875"/>
          <a:ext cx="45085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Clip" r:id="rId7" imgW="5715000" imgH="4008438" progId="MS_ClipArt_Gallery.2">
                  <p:embed/>
                </p:oleObj>
              </mc:Choice>
              <mc:Fallback>
                <p:oleObj name="Clip" r:id="rId7" imgW="5715000" imgH="4008438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3763" y="2809875"/>
                        <a:ext cx="450850" cy="315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890713" y="2298700"/>
            <a:ext cx="45720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1563688" y="4127500"/>
            <a:ext cx="1820862" cy="1127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52425" y="4103688"/>
            <a:ext cx="2554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0033CC"/>
                </a:solidFill>
              </a:rPr>
              <a:t>“lookup </a:t>
            </a:r>
            <a:r>
              <a:rPr lang="en-US" altLang="en-US" sz="1600" i="1">
                <a:solidFill>
                  <a:srgbClr val="0033CC"/>
                </a:solidFill>
              </a:rPr>
              <a:t>www.nhc.noaa.gov”</a:t>
            </a:r>
            <a:endParaRPr lang="en-US" altLang="en-US"/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1404938" y="2846388"/>
          <a:ext cx="30956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Clip" r:id="rId9" imgW="2735263" imgH="3825875" progId="MS_ClipArt_Gallery.2">
                  <p:embed/>
                </p:oleObj>
              </mc:Choice>
              <mc:Fallback>
                <p:oleObj name="Clip" r:id="rId9" imgW="2735263" imgH="3825875" progId="MS_ClipArt_Gallery.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938" y="2846388"/>
                        <a:ext cx="309562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1738313" y="2938463"/>
            <a:ext cx="419100" cy="144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971550" y="3295650"/>
            <a:ext cx="1270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0033"/>
                </a:solidFill>
              </a:rPr>
              <a:t>DNS server for</a:t>
            </a:r>
          </a:p>
          <a:p>
            <a:pPr algn="ctr"/>
            <a:r>
              <a:rPr lang="en-US" altLang="en-US" sz="1400" i="1">
                <a:solidFill>
                  <a:srgbClr val="990033"/>
                </a:solidFill>
              </a:rPr>
              <a:t>nhc.noaa.gov</a:t>
            </a:r>
            <a:endParaRPr lang="en-US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598738" y="3106738"/>
            <a:ext cx="708025" cy="769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3402013" y="3792538"/>
          <a:ext cx="30956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Clip" r:id="rId10" imgW="2735263" imgH="3825875" progId="MS_ClipArt_Gallery.2">
                  <p:embed/>
                </p:oleObj>
              </mc:Choice>
              <mc:Fallback>
                <p:oleObj name="Clip" r:id="rId10" imgW="2735263" imgH="3825875" progId="MS_ClipArt_Gallery.2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2013" y="3792538"/>
                        <a:ext cx="309562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384550" y="4295775"/>
            <a:ext cx="1019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0033"/>
                </a:solidFill>
              </a:rPr>
              <a:t>local</a:t>
            </a:r>
          </a:p>
          <a:p>
            <a:pPr algn="ctr"/>
            <a:r>
              <a:rPr lang="en-US" altLang="en-US" sz="1400">
                <a:solidFill>
                  <a:srgbClr val="990033"/>
                </a:solidFill>
              </a:rPr>
              <a:t>DNS server</a:t>
            </a:r>
            <a:endParaRPr lang="en-US" alt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1471613" y="4081463"/>
            <a:ext cx="1820862" cy="1127125"/>
          </a:xfrm>
          <a:prstGeom prst="line">
            <a:avLst/>
          </a:prstGeom>
          <a:noFill/>
          <a:ln w="12700">
            <a:solidFill>
              <a:srgbClr val="0033CC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V="1">
            <a:off x="1762125" y="3044825"/>
            <a:ext cx="419100" cy="144463"/>
          </a:xfrm>
          <a:prstGeom prst="line">
            <a:avLst/>
          </a:prstGeom>
          <a:noFill/>
          <a:ln w="12700">
            <a:solidFill>
              <a:srgbClr val="0033CC"/>
            </a:solidFill>
            <a:round/>
            <a:headEnd type="triangle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 flipV="1">
            <a:off x="2492375" y="3151188"/>
            <a:ext cx="708025" cy="769937"/>
          </a:xfrm>
          <a:prstGeom prst="line">
            <a:avLst/>
          </a:prstGeom>
          <a:noFill/>
          <a:ln w="12700">
            <a:solidFill>
              <a:srgbClr val="0033CC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>
            <a:off x="1631950" y="4203700"/>
            <a:ext cx="1820863" cy="1127125"/>
          </a:xfrm>
          <a:prstGeom prst="line">
            <a:avLst/>
          </a:prstGeom>
          <a:noFill/>
          <a:ln w="12700">
            <a:solidFill>
              <a:srgbClr val="80008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V="1">
            <a:off x="1790700" y="3121025"/>
            <a:ext cx="419100" cy="144463"/>
          </a:xfrm>
          <a:prstGeom prst="line">
            <a:avLst/>
          </a:prstGeom>
          <a:noFill/>
          <a:ln w="12700">
            <a:solidFill>
              <a:srgbClr val="80008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 flipV="1">
            <a:off x="2668588" y="3060700"/>
            <a:ext cx="708025" cy="769938"/>
          </a:xfrm>
          <a:prstGeom prst="line">
            <a:avLst/>
          </a:prstGeom>
          <a:noFill/>
          <a:ln w="12700">
            <a:solidFill>
              <a:srgbClr val="80008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587625" y="2759075"/>
            <a:ext cx="2012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800080"/>
                </a:solidFill>
              </a:rPr>
              <a:t>“</a:t>
            </a:r>
            <a:r>
              <a:rPr lang="en-US" altLang="en-US" sz="1600" i="1">
                <a:solidFill>
                  <a:srgbClr val="800080"/>
                </a:solidFill>
              </a:rPr>
              <a:t>www.nhc.noaa.gov is</a:t>
            </a:r>
          </a:p>
          <a:p>
            <a:pPr algn="ctr"/>
            <a:r>
              <a:rPr lang="en-US" altLang="en-US" sz="1600" i="1">
                <a:solidFill>
                  <a:srgbClr val="800080"/>
                </a:solidFill>
              </a:rPr>
              <a:t>140.90.176.22”</a:t>
            </a:r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DNS Implementation 101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2205038" y="1592263"/>
            <a:ext cx="15700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0033"/>
                </a:solidFill>
              </a:rPr>
              <a:t>WWW server for</a:t>
            </a:r>
          </a:p>
          <a:p>
            <a:pPr algn="ctr"/>
            <a:r>
              <a:rPr lang="en-US" altLang="en-US" sz="1400" i="1">
                <a:solidFill>
                  <a:srgbClr val="990033"/>
                </a:solidFill>
              </a:rPr>
              <a:t>nhc.noaa.gov</a:t>
            </a:r>
          </a:p>
          <a:p>
            <a:pPr algn="ctr"/>
            <a:r>
              <a:rPr lang="en-US" altLang="en-US" sz="1400">
                <a:solidFill>
                  <a:srgbClr val="990033"/>
                </a:solidFill>
              </a:rPr>
              <a:t>(IP 140.90.176.22) </a:t>
            </a:r>
            <a:endParaRPr lang="en-US" altLang="en-US" i="1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4267200" y="1600200"/>
            <a:ext cx="4564063" cy="46751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smtClean="0"/>
              <a:t>DNS protocol/implementation</a:t>
            </a:r>
            <a:r>
              <a:rPr lang="en-US" altLang="en-US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UDP-based client/server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client-side </a:t>
            </a:r>
            <a:r>
              <a:rPr lang="en-US" altLang="en-US" i="1" smtClean="0"/>
              <a:t>resolvers</a:t>
            </a:r>
            <a:endParaRPr lang="en-US" altLang="en-US" smtClean="0"/>
          </a:p>
          <a:p>
            <a:pPr lvl="2">
              <a:lnSpc>
                <a:spcPct val="90000"/>
              </a:lnSpc>
            </a:pPr>
            <a:r>
              <a:rPr lang="en-US" altLang="en-US" smtClean="0"/>
              <a:t>typically in a library</a:t>
            </a:r>
          </a:p>
          <a:p>
            <a:pPr lvl="2">
              <a:lnSpc>
                <a:spcPct val="90000"/>
              </a:lnSpc>
            </a:pPr>
            <a:r>
              <a:rPr lang="en-US" altLang="en-US" i="1" smtClean="0"/>
              <a:t>gethostbyname</a:t>
            </a:r>
            <a:r>
              <a:rPr lang="en-US" altLang="en-US" smtClean="0"/>
              <a:t>, </a:t>
            </a:r>
            <a:r>
              <a:rPr lang="en-US" altLang="en-US" i="1" smtClean="0"/>
              <a:t>gethostbyaddr</a:t>
            </a:r>
            <a:endParaRPr lang="en-US" altLang="en-US" smtClean="0"/>
          </a:p>
          <a:p>
            <a:pPr lvl="1">
              <a:lnSpc>
                <a:spcPct val="90000"/>
              </a:lnSpc>
            </a:pPr>
            <a:r>
              <a:rPr lang="en-US" altLang="en-US" smtClean="0"/>
              <a:t>cooperating servers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query-answer-referral model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forward queries among servers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server-to-server may use TCP (“zone transfers”)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common implementation: BIND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768850" y="4178300"/>
            <a:ext cx="611188" cy="442913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084513" y="4217988"/>
            <a:ext cx="730250" cy="465137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76575" y="5254625"/>
            <a:ext cx="730250" cy="731838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 rot="1736011">
            <a:off x="4011613" y="4824413"/>
            <a:ext cx="1824037" cy="638175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22713" y="5461000"/>
            <a:ext cx="730250" cy="731838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DNS Name Server Hierarchy</a:t>
            </a: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4168775" y="395922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3546475" y="433387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4183063" y="4835525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4797425" y="4287838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6156" name="AutoShape 12"/>
          <p:cNvCxnSpPr>
            <a:cxnSpLocks noChangeShapeType="1"/>
            <a:stCxn id="6152" idx="2"/>
            <a:endCxn id="6153" idx="7"/>
          </p:cNvCxnSpPr>
          <p:nvPr/>
        </p:nvCxnSpPr>
        <p:spPr bwMode="auto">
          <a:xfrm flipH="1">
            <a:off x="3741738" y="4073525"/>
            <a:ext cx="427037" cy="293688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7" name="AutoShape 13"/>
          <p:cNvCxnSpPr>
            <a:cxnSpLocks noChangeShapeType="1"/>
            <a:stCxn id="6152" idx="6"/>
            <a:endCxn id="6155" idx="1"/>
          </p:cNvCxnSpPr>
          <p:nvPr/>
        </p:nvCxnSpPr>
        <p:spPr bwMode="auto">
          <a:xfrm>
            <a:off x="4397375" y="4073525"/>
            <a:ext cx="433388" cy="247650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8" name="AutoShape 14"/>
          <p:cNvCxnSpPr>
            <a:cxnSpLocks noChangeShapeType="1"/>
            <a:stCxn id="6152" idx="4"/>
            <a:endCxn id="6154" idx="0"/>
          </p:cNvCxnSpPr>
          <p:nvPr/>
        </p:nvCxnSpPr>
        <p:spPr bwMode="auto">
          <a:xfrm>
            <a:off x="4283075" y="4187825"/>
            <a:ext cx="14288" cy="647700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3324225" y="5376863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4175125" y="5505450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5035550" y="5376863"/>
            <a:ext cx="228600" cy="228600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6162" name="AutoShape 18"/>
          <p:cNvCxnSpPr>
            <a:cxnSpLocks noChangeShapeType="1"/>
            <a:stCxn id="6154" idx="3"/>
            <a:endCxn id="6159" idx="7"/>
          </p:cNvCxnSpPr>
          <p:nvPr/>
        </p:nvCxnSpPr>
        <p:spPr bwMode="auto">
          <a:xfrm flipH="1">
            <a:off x="3519488" y="5030788"/>
            <a:ext cx="696912" cy="379412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3" name="AutoShape 19"/>
          <p:cNvCxnSpPr>
            <a:cxnSpLocks noChangeShapeType="1"/>
            <a:stCxn id="6154" idx="4"/>
            <a:endCxn id="6160" idx="0"/>
          </p:cNvCxnSpPr>
          <p:nvPr/>
        </p:nvCxnSpPr>
        <p:spPr bwMode="auto">
          <a:xfrm flipH="1">
            <a:off x="4289425" y="5064125"/>
            <a:ext cx="7938" cy="4413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4" name="AutoShape 20"/>
          <p:cNvCxnSpPr>
            <a:cxnSpLocks noChangeShapeType="1"/>
            <a:stCxn id="6154" idx="5"/>
            <a:endCxn id="6161" idx="1"/>
          </p:cNvCxnSpPr>
          <p:nvPr/>
        </p:nvCxnSpPr>
        <p:spPr bwMode="auto">
          <a:xfrm>
            <a:off x="4378325" y="5030788"/>
            <a:ext cx="690563" cy="379412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421188" y="3692525"/>
            <a:ext cx="80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.edu</a:t>
            </a:r>
            <a:endParaRPr lang="en-US" altLang="en-US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040063" y="4244975"/>
            <a:ext cx="546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unc</a:t>
            </a:r>
            <a:endParaRPr lang="en-US" altLang="en-US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367213" y="4694238"/>
            <a:ext cx="682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duke</a:t>
            </a:r>
            <a:endParaRPr lang="en-US" altLang="en-US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4338638" y="5394325"/>
            <a:ext cx="385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cs</a:t>
            </a:r>
            <a:endParaRPr lang="en-US" altLang="en-US"/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197475" y="5394325"/>
            <a:ext cx="55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env</a:t>
            </a:r>
            <a:endParaRPr lang="en-US" altLang="en-US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201988" y="5530850"/>
            <a:ext cx="5222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mc</a:t>
            </a:r>
            <a:endParaRPr lang="en-US" altLang="en-US"/>
          </a:p>
        </p:txBody>
      </p:sp>
      <p:sp>
        <p:nvSpPr>
          <p:cNvPr id="6171" name="Oval 27"/>
          <p:cNvSpPr>
            <a:spLocks noChangeArrowheads="1"/>
          </p:cNvSpPr>
          <p:nvPr/>
        </p:nvSpPr>
        <p:spPr bwMode="auto">
          <a:xfrm>
            <a:off x="4000500" y="5981700"/>
            <a:ext cx="119063" cy="122238"/>
          </a:xfrm>
          <a:prstGeom prst="ellipse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72" name="Oval 28"/>
          <p:cNvSpPr>
            <a:spLocks noChangeArrowheads="1"/>
          </p:cNvSpPr>
          <p:nvPr/>
        </p:nvSpPr>
        <p:spPr bwMode="auto">
          <a:xfrm>
            <a:off x="4487863" y="5981700"/>
            <a:ext cx="119062" cy="122238"/>
          </a:xfrm>
          <a:prstGeom prst="ellipse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6173" name="AutoShape 29"/>
          <p:cNvCxnSpPr>
            <a:cxnSpLocks noChangeShapeType="1"/>
            <a:endCxn id="6171" idx="7"/>
          </p:cNvCxnSpPr>
          <p:nvPr/>
        </p:nvCxnSpPr>
        <p:spPr bwMode="auto">
          <a:xfrm flipH="1">
            <a:off x="4102100" y="5761038"/>
            <a:ext cx="1524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74" name="AutoShape 30"/>
          <p:cNvCxnSpPr>
            <a:cxnSpLocks noChangeShapeType="1"/>
            <a:endCxn id="6172" idx="1"/>
          </p:cNvCxnSpPr>
          <p:nvPr/>
        </p:nvCxnSpPr>
        <p:spPr bwMode="auto">
          <a:xfrm>
            <a:off x="4340225" y="5761038"/>
            <a:ext cx="165100" cy="238125"/>
          </a:xfrm>
          <a:prstGeom prst="straightConnector1">
            <a:avLst/>
          </a:prstGeom>
          <a:noFill/>
          <a:ln w="31750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5059363" y="4222750"/>
            <a:ext cx="1328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chemeClr val="tx2"/>
                </a:solidFill>
              </a:rPr>
              <a:t>...</a:t>
            </a:r>
            <a:endParaRPr lang="en-US" altLang="en-US"/>
          </a:p>
        </p:txBody>
      </p:sp>
      <p:sp>
        <p:nvSpPr>
          <p:cNvPr id="6176" name="Oval 32"/>
          <p:cNvSpPr>
            <a:spLocks noChangeArrowheads="1"/>
          </p:cNvSpPr>
          <p:nvPr/>
        </p:nvSpPr>
        <p:spPr bwMode="auto">
          <a:xfrm>
            <a:off x="5694363" y="24987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5781675" y="23764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com</a:t>
            </a:r>
            <a:endParaRPr lang="en-US" altLang="en-US" sz="1600"/>
          </a:p>
        </p:txBody>
      </p:sp>
      <p:sp>
        <p:nvSpPr>
          <p:cNvPr id="6178" name="Oval 34"/>
          <p:cNvSpPr>
            <a:spLocks noChangeArrowheads="1"/>
          </p:cNvSpPr>
          <p:nvPr/>
        </p:nvSpPr>
        <p:spPr bwMode="auto">
          <a:xfrm>
            <a:off x="5846763" y="26511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5934075" y="25288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gov</a:t>
            </a:r>
            <a:endParaRPr lang="en-US" altLang="en-US" sz="1600"/>
          </a:p>
        </p:txBody>
      </p:sp>
      <p:sp>
        <p:nvSpPr>
          <p:cNvPr id="6180" name="Oval 36"/>
          <p:cNvSpPr>
            <a:spLocks noChangeArrowheads="1"/>
          </p:cNvSpPr>
          <p:nvPr/>
        </p:nvSpPr>
        <p:spPr bwMode="auto">
          <a:xfrm>
            <a:off x="5999163" y="28035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6086475" y="26812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org</a:t>
            </a:r>
            <a:endParaRPr lang="en-US" altLang="en-US" sz="1600"/>
          </a:p>
        </p:txBody>
      </p:sp>
      <p:sp>
        <p:nvSpPr>
          <p:cNvPr id="6182" name="Oval 38"/>
          <p:cNvSpPr>
            <a:spLocks noChangeArrowheads="1"/>
          </p:cNvSpPr>
          <p:nvPr/>
        </p:nvSpPr>
        <p:spPr bwMode="auto">
          <a:xfrm>
            <a:off x="6151563" y="29559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6238875" y="28336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net</a:t>
            </a:r>
            <a:endParaRPr lang="en-US" altLang="en-US" sz="1600"/>
          </a:p>
        </p:txBody>
      </p:sp>
      <p:sp>
        <p:nvSpPr>
          <p:cNvPr id="6184" name="Oval 40"/>
          <p:cNvSpPr>
            <a:spLocks noChangeArrowheads="1"/>
          </p:cNvSpPr>
          <p:nvPr/>
        </p:nvSpPr>
        <p:spPr bwMode="auto">
          <a:xfrm>
            <a:off x="6303963" y="31083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6391275" y="29860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firm</a:t>
            </a:r>
            <a:endParaRPr lang="en-US" altLang="en-US" sz="1600"/>
          </a:p>
        </p:txBody>
      </p:sp>
      <p:sp>
        <p:nvSpPr>
          <p:cNvPr id="6186" name="Oval 42"/>
          <p:cNvSpPr>
            <a:spLocks noChangeArrowheads="1"/>
          </p:cNvSpPr>
          <p:nvPr/>
        </p:nvSpPr>
        <p:spPr bwMode="auto">
          <a:xfrm>
            <a:off x="6456363" y="32607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6543675" y="31384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shop</a:t>
            </a:r>
            <a:endParaRPr lang="en-US" altLang="en-US" sz="1600"/>
          </a:p>
        </p:txBody>
      </p:sp>
      <p:sp>
        <p:nvSpPr>
          <p:cNvPr id="6188" name="Oval 44"/>
          <p:cNvSpPr>
            <a:spLocks noChangeArrowheads="1"/>
          </p:cNvSpPr>
          <p:nvPr/>
        </p:nvSpPr>
        <p:spPr bwMode="auto">
          <a:xfrm>
            <a:off x="6608763" y="34131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6696075" y="3290888"/>
            <a:ext cx="95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arts</a:t>
            </a:r>
            <a:endParaRPr lang="en-US" altLang="en-US" sz="1600"/>
          </a:p>
        </p:txBody>
      </p:sp>
      <p:sp>
        <p:nvSpPr>
          <p:cNvPr id="6190" name="Oval 46"/>
          <p:cNvSpPr>
            <a:spLocks noChangeArrowheads="1"/>
          </p:cNvSpPr>
          <p:nvPr/>
        </p:nvSpPr>
        <p:spPr bwMode="auto">
          <a:xfrm>
            <a:off x="6761163" y="35655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6856413" y="3429000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web</a:t>
            </a:r>
            <a:endParaRPr lang="en-US" altLang="en-US" sz="1600"/>
          </a:p>
        </p:txBody>
      </p:sp>
      <p:sp>
        <p:nvSpPr>
          <p:cNvPr id="6192" name="Oval 48"/>
          <p:cNvSpPr>
            <a:spLocks noChangeArrowheads="1"/>
          </p:cNvSpPr>
          <p:nvPr/>
        </p:nvSpPr>
        <p:spPr bwMode="auto">
          <a:xfrm>
            <a:off x="6913563" y="37179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7008813" y="3581400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us</a:t>
            </a:r>
            <a:endParaRPr lang="en-US" altLang="en-US" sz="1600"/>
          </a:p>
        </p:txBody>
      </p:sp>
      <p:sp>
        <p:nvSpPr>
          <p:cNvPr id="6194" name="Oval 50"/>
          <p:cNvSpPr>
            <a:spLocks noChangeArrowheads="1"/>
          </p:cNvSpPr>
          <p:nvPr/>
        </p:nvSpPr>
        <p:spPr bwMode="auto">
          <a:xfrm>
            <a:off x="7065963" y="3870325"/>
            <a:ext cx="119062" cy="12223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95" name="Text Box 51"/>
          <p:cNvSpPr txBox="1">
            <a:spLocks noChangeArrowheads="1"/>
          </p:cNvSpPr>
          <p:nvPr/>
        </p:nvSpPr>
        <p:spPr bwMode="auto">
          <a:xfrm>
            <a:off x="7161213" y="3733800"/>
            <a:ext cx="957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8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chemeClr val="tx2"/>
                </a:solidFill>
              </a:rPr>
              <a:t>fr</a:t>
            </a:r>
            <a:endParaRPr lang="en-US" altLang="en-US" sz="1600"/>
          </a:p>
        </p:txBody>
      </p:sp>
      <p:sp>
        <p:nvSpPr>
          <p:cNvPr id="6196" name="Text Box 52"/>
          <p:cNvSpPr txBox="1">
            <a:spLocks noChangeArrowheads="1"/>
          </p:cNvSpPr>
          <p:nvPr/>
        </p:nvSpPr>
        <p:spPr bwMode="auto">
          <a:xfrm>
            <a:off x="6816725" y="2406650"/>
            <a:ext cx="18303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 i="1">
                <a:solidFill>
                  <a:srgbClr val="990033"/>
                </a:solidFill>
              </a:rPr>
              <a:t>Root servers</a:t>
            </a:r>
            <a:r>
              <a:rPr lang="en-US" altLang="en-US" sz="1600">
                <a:solidFill>
                  <a:srgbClr val="990033"/>
                </a:solidFill>
              </a:rPr>
              <a:t> list</a:t>
            </a:r>
          </a:p>
          <a:p>
            <a:pPr algn="ctr"/>
            <a:r>
              <a:rPr lang="en-US" altLang="en-US" sz="1600">
                <a:solidFill>
                  <a:srgbClr val="990033"/>
                </a:solidFill>
              </a:rPr>
              <a:t>servers for every TLD.</a:t>
            </a:r>
          </a:p>
        </p:txBody>
      </p:sp>
      <p:sp>
        <p:nvSpPr>
          <p:cNvPr id="6197" name="Text Box 53"/>
          <p:cNvSpPr txBox="1">
            <a:spLocks noChangeArrowheads="1"/>
          </p:cNvSpPr>
          <p:nvPr/>
        </p:nvSpPr>
        <p:spPr bwMode="auto">
          <a:xfrm>
            <a:off x="838200" y="1600200"/>
            <a:ext cx="487045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/>
              <a:t>DNS servers are organized into a hierarchy that mirrors the name space.</a:t>
            </a:r>
          </a:p>
          <a:p>
            <a:endParaRPr lang="en-US" altLang="en-US" sz="2000"/>
          </a:p>
          <a:p>
            <a:r>
              <a:rPr lang="en-US" altLang="en-US" sz="2000"/>
              <a:t>Specific servers are designated as </a:t>
            </a:r>
            <a:r>
              <a:rPr lang="en-US" altLang="en-US" sz="2000" i="1"/>
              <a:t>authoritative</a:t>
            </a:r>
            <a:r>
              <a:rPr lang="en-US" altLang="en-US" sz="2000"/>
              <a:t> for portions of the name space.</a:t>
            </a:r>
            <a:endParaRPr lang="en-US" altLang="en-US"/>
          </a:p>
        </p:txBody>
      </p: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5676900" y="4191000"/>
            <a:ext cx="283686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990033"/>
                </a:solidFill>
              </a:rPr>
              <a:t>Subdomains correspond to organizational (</a:t>
            </a:r>
            <a:r>
              <a:rPr lang="en-US" altLang="en-US" sz="1600" i="1">
                <a:solidFill>
                  <a:srgbClr val="990033"/>
                </a:solidFill>
              </a:rPr>
              <a:t>admininstrative</a:t>
            </a:r>
            <a:r>
              <a:rPr lang="en-US" altLang="en-US" sz="1600">
                <a:solidFill>
                  <a:srgbClr val="990033"/>
                </a:solidFill>
              </a:rPr>
              <a:t>) boundaries, which are not necessarily geographical.</a:t>
            </a:r>
          </a:p>
        </p:txBody>
      </p:sp>
      <p:sp>
        <p:nvSpPr>
          <p:cNvPr id="6199" name="Text Box 55"/>
          <p:cNvSpPr txBox="1">
            <a:spLocks noChangeArrowheads="1"/>
          </p:cNvSpPr>
          <p:nvPr/>
        </p:nvSpPr>
        <p:spPr bwMode="auto">
          <a:xfrm>
            <a:off x="873125" y="3910013"/>
            <a:ext cx="20208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990033"/>
                </a:solidFill>
              </a:rPr>
              <a:t>Servers may delegate management of </a:t>
            </a:r>
            <a:r>
              <a:rPr lang="en-US" altLang="en-US" sz="1600" i="1">
                <a:solidFill>
                  <a:srgbClr val="990033"/>
                </a:solidFill>
              </a:rPr>
              <a:t>subdomains</a:t>
            </a:r>
            <a:r>
              <a:rPr lang="en-US" altLang="en-US" sz="1600">
                <a:solidFill>
                  <a:srgbClr val="990033"/>
                </a:solidFill>
              </a:rPr>
              <a:t> to child name servers.</a:t>
            </a:r>
          </a:p>
        </p:txBody>
      </p:sp>
      <p:sp>
        <p:nvSpPr>
          <p:cNvPr id="6200" name="Text Box 56"/>
          <p:cNvSpPr txBox="1">
            <a:spLocks noChangeArrowheads="1"/>
          </p:cNvSpPr>
          <p:nvPr/>
        </p:nvSpPr>
        <p:spPr bwMode="auto">
          <a:xfrm>
            <a:off x="941388" y="5419725"/>
            <a:ext cx="20208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990033"/>
                </a:solidFill>
              </a:rPr>
              <a:t>Parents refer subdomain queries to their children.</a:t>
            </a:r>
          </a:p>
        </p:txBody>
      </p:sp>
      <p:sp>
        <p:nvSpPr>
          <p:cNvPr id="6201" name="Text Box 57"/>
          <p:cNvSpPr txBox="1">
            <a:spLocks noChangeArrowheads="1"/>
          </p:cNvSpPr>
          <p:nvPr/>
        </p:nvSpPr>
        <p:spPr bwMode="auto">
          <a:xfrm>
            <a:off x="5786438" y="5357813"/>
            <a:ext cx="298926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400">
                <a:solidFill>
                  <a:schemeClr val="tx2"/>
                </a:solidFill>
              </a:rPr>
              <a:t>Servers are bootstrapped with pointers to selected peer and parent servers.</a:t>
            </a:r>
            <a:endParaRPr lang="en-US" altLang="en-US" sz="1600">
              <a:solidFill>
                <a:schemeClr val="tx2"/>
              </a:solidFill>
            </a:endParaRPr>
          </a:p>
        </p:txBody>
      </p:sp>
      <p:sp>
        <p:nvSpPr>
          <p:cNvPr id="6202" name="Text Box 58"/>
          <p:cNvSpPr txBox="1">
            <a:spLocks noChangeArrowheads="1"/>
          </p:cNvSpPr>
          <p:nvPr/>
        </p:nvSpPr>
        <p:spPr bwMode="auto">
          <a:xfrm>
            <a:off x="4714875" y="6024563"/>
            <a:ext cx="2989263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400">
                <a:solidFill>
                  <a:schemeClr val="tx2"/>
                </a:solidFill>
              </a:rPr>
              <a:t>Resolvers are bootstrapped with pointers to one or more local servers; they issue </a:t>
            </a:r>
            <a:r>
              <a:rPr lang="en-US" altLang="en-US" sz="1400" i="1">
                <a:solidFill>
                  <a:schemeClr val="tx2"/>
                </a:solidFill>
              </a:rPr>
              <a:t>recursive</a:t>
            </a:r>
            <a:r>
              <a:rPr lang="en-US" altLang="en-US" sz="1400">
                <a:solidFill>
                  <a:schemeClr val="tx2"/>
                </a:solidFill>
              </a:rPr>
              <a:t> queries.</a:t>
            </a:r>
            <a:endParaRPr lang="en-US" altLang="en-US" sz="16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DNS: The Big Issues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altLang="en-US" sz="2400" smtClean="0"/>
              <a:t>1. Naming contexts</a:t>
            </a:r>
          </a:p>
          <a:p>
            <a:pPr marL="1085850" lvl="2" indent="-228600"/>
            <a:r>
              <a:rPr lang="en-US" altLang="en-US" smtClean="0"/>
              <a:t>I want to use short, unqualified names like </a:t>
            </a:r>
            <a:r>
              <a:rPr lang="en-US" altLang="en-US" i="1" smtClean="0"/>
              <a:t>smirk</a:t>
            </a:r>
            <a:r>
              <a:rPr lang="en-US" altLang="en-US" smtClean="0"/>
              <a:t> instead of </a:t>
            </a:r>
            <a:r>
              <a:rPr lang="en-US" altLang="en-US" i="1" smtClean="0"/>
              <a:t>smirk.cs.duke.edu</a:t>
            </a:r>
            <a:r>
              <a:rPr lang="en-US" altLang="en-US" smtClean="0"/>
              <a:t> when I’m in the </a:t>
            </a:r>
            <a:r>
              <a:rPr lang="en-US" altLang="en-US" i="1" smtClean="0"/>
              <a:t>cs.duke.edu</a:t>
            </a:r>
            <a:r>
              <a:rPr lang="en-US" altLang="en-US" smtClean="0"/>
              <a:t> domain.</a:t>
            </a:r>
          </a:p>
          <a:p>
            <a:pPr marL="342900" indent="-342900"/>
            <a:r>
              <a:rPr lang="en-US" altLang="en-US" sz="2400" smtClean="0"/>
              <a:t>2. What about trust?  How can we know if a server is authoritative, or just an impostor?</a:t>
            </a:r>
          </a:p>
          <a:p>
            <a:pPr marL="1085850" lvl="2" indent="-228600"/>
            <a:r>
              <a:rPr lang="en-US" altLang="en-US" smtClean="0"/>
              <a:t>What happens if a server lies or behaves erratically?  What denial-of-service attacks are possible?  What about privacy?</a:t>
            </a:r>
          </a:p>
          <a:p>
            <a:pPr marL="342900" indent="-342900"/>
            <a:r>
              <a:rPr lang="en-US" altLang="en-US" sz="2400" smtClean="0"/>
              <a:t>3. What if an “upstream” server fails?</a:t>
            </a:r>
          </a:p>
          <a:p>
            <a:pPr marL="342900" indent="-342900"/>
            <a:r>
              <a:rPr lang="en-US" altLang="en-US" sz="2400" smtClean="0"/>
              <a:t>4. Is the hierarchical structure sufficient for scalability?</a:t>
            </a:r>
          </a:p>
          <a:p>
            <a:pPr marL="1085850" lvl="2" indent="-228600"/>
            <a:r>
              <a:rPr lang="en-US" altLang="en-US" smtClean="0"/>
              <a:t>more names vs. higher request rates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DNS: The Politics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He who controls DNS controls the Internet.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TLD registry run by Network Solutions, Inc. until 9/98.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US government (NSF) granted monopoly, regulated but not answerable to any US or international authority.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Registration has transitioned to a more open management structure involving an alphabet soup of organizations.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For companies, domain name == brand.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Squatters register/resell valuable domain name “real estate”.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Who has the right to register/use, e.g., </a:t>
            </a:r>
            <a:r>
              <a:rPr lang="en-US" altLang="en-US" i="1" smtClean="0"/>
              <a:t>coca-cola.com</a:t>
            </a:r>
            <a:r>
              <a:rPr lang="en-US" altLang="en-US" smtClean="0"/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4CA5"/>
      </a:accent1>
      <a:accent2>
        <a:srgbClr val="AF4187"/>
      </a:accent2>
      <a:accent3>
        <a:srgbClr val="FFFFFF"/>
      </a:accent3>
      <a:accent4>
        <a:srgbClr val="000000"/>
      </a:accent4>
      <a:accent5>
        <a:srgbClr val="AAB2CF"/>
      </a:accent5>
      <a:accent6>
        <a:srgbClr val="9E3A7A"/>
      </a:accent6>
      <a:hlink>
        <a:srgbClr val="008282"/>
      </a:hlink>
      <a:folHlink>
        <a:srgbClr val="E6A04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563</Words>
  <Application>Microsoft Office PowerPoint</Application>
  <PresentationFormat>On-screen Show (4:3)</PresentationFormat>
  <Paragraphs>110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Times New Roman</vt:lpstr>
      <vt:lpstr>Default Design</vt:lpstr>
      <vt:lpstr>Clip</vt:lpstr>
      <vt:lpstr>DNS 101</vt:lpstr>
      <vt:lpstr>Domain Name Hierarchy</vt:lpstr>
      <vt:lpstr>DNS Implementation 101</vt:lpstr>
      <vt:lpstr>DNS Name Server Hierarchy</vt:lpstr>
      <vt:lpstr>DNS: The Big Issues</vt:lpstr>
      <vt:lpstr>DNS: The Politics</vt:lpstr>
    </vt:vector>
  </TitlesOfParts>
  <Manager>bestitdocuments.com</Manager>
  <Company>bestitdocuments.com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bestitdocuments.com</dc:title>
  <dc:creator>bestitdocuments.com</dc:creator>
  <cp:lastModifiedBy>Mark</cp:lastModifiedBy>
  <cp:revision>55</cp:revision>
  <dcterms:modified xsi:type="dcterms:W3CDTF">2023-02-13T22:57:24Z</dcterms:modified>
  <cp:category>bestitdocuments.com</cp:category>
</cp:coreProperties>
</file>