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7010400" cy="92964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283" autoAdjust="0"/>
    <p:restoredTop sz="94660"/>
  </p:normalViewPr>
  <p:slideViewPr>
    <p:cSldViewPr showGuides="1">
      <p:cViewPr varScale="1">
        <p:scale>
          <a:sx n="86" d="100"/>
          <a:sy n="86" d="100"/>
        </p:scale>
        <p:origin x="1435" y="53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6A98D4-6CAB-41FE-A74C-418C304E2522}" type="datetimeFigureOut">
              <a:rPr lang="en-US"/>
              <a:pPr>
                <a:defRPr/>
              </a:pPr>
              <a:t>2/13/2023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6D135F-65B0-44E3-A6D7-40D81D73877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234292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3EB4ED-6C90-46DB-A338-18E86B2C1279}" type="datetimeFigureOut">
              <a:rPr lang="en-US"/>
              <a:pPr>
                <a:defRPr/>
              </a:pPr>
              <a:t>2/13/2023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A9175F-E373-43E8-8177-42905D51E9E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202210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E71097-6B7E-4789-AD16-AC44238455E2}" type="datetimeFigureOut">
              <a:rPr lang="en-US"/>
              <a:pPr>
                <a:defRPr/>
              </a:pPr>
              <a:t>2/13/2023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D108E0-711A-4D08-846B-75E2B9A2355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578565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6567C3-0575-4F72-A1B8-317BBF83A311}" type="datetimeFigureOut">
              <a:rPr lang="en-US"/>
              <a:pPr>
                <a:defRPr/>
              </a:pPr>
              <a:t>2/13/2023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C6BC2A-459C-4560-AD20-BB9941E7FC0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039132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987ABC-E518-4B07-8449-CDF0A6094E18}" type="datetimeFigureOut">
              <a:rPr lang="en-US"/>
              <a:pPr>
                <a:defRPr/>
              </a:pPr>
              <a:t>2/13/2023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4171FA-1FCA-4E99-8816-A3B594EFEB9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438531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852BC3-1411-42B1-8CDA-B1F97DF27D06}" type="datetimeFigureOut">
              <a:rPr lang="en-US"/>
              <a:pPr>
                <a:defRPr/>
              </a:pPr>
              <a:t>2/13/2023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43AC14-3A1D-4B5A-B195-162A837CE7D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800495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C0E6BC-BE82-40CD-9F7A-DBBC95CF1454}" type="datetimeFigureOut">
              <a:rPr lang="en-US"/>
              <a:pPr>
                <a:defRPr/>
              </a:pPr>
              <a:t>2/13/2023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8E8354-2794-4657-8AF1-89B2B4B50F2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923669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DAF3A3-25CD-4AD3-8921-31BE8577EA9F}" type="datetimeFigureOut">
              <a:rPr lang="en-US"/>
              <a:pPr>
                <a:defRPr/>
              </a:pPr>
              <a:t>2/13/2023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89B6BE-2D92-4769-837B-474F53249D3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386012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B79B51-834B-45FB-8C86-6DFC03728162}" type="datetimeFigureOut">
              <a:rPr lang="en-US"/>
              <a:pPr>
                <a:defRPr/>
              </a:pPr>
              <a:t>2/13/2023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9A0469-7976-4845-8483-8BCC3382CD1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409355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FE2BB4-57B4-4F59-9189-E1C8C2BFDCCD}" type="datetimeFigureOut">
              <a:rPr lang="en-US"/>
              <a:pPr>
                <a:defRPr/>
              </a:pPr>
              <a:t>2/13/2023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6C4F45-20F9-460E-B03B-BB60A32F856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311687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66CA99-1F36-430F-8F72-EB5355170F04}" type="datetimeFigureOut">
              <a:rPr lang="en-US"/>
              <a:pPr>
                <a:defRPr/>
              </a:pPr>
              <a:t>2/13/2023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B86A51-C079-4C7A-8F4A-1677CDD0AB3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388204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C1EAB5DB-E601-4A08-B545-A56BD749C68D}" type="datetimeFigureOut">
              <a:rPr lang="en-US"/>
              <a:pPr>
                <a:defRPr/>
              </a:pPr>
              <a:t>2/13/2023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BAA3AF30-1961-468B-A361-D13FE36067B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6D9F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Rectangle 94"/>
          <p:cNvSpPr/>
          <p:nvPr/>
        </p:nvSpPr>
        <p:spPr>
          <a:xfrm>
            <a:off x="76200" y="1752600"/>
            <a:ext cx="4876800" cy="312420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srgbClr val="FFFFFF"/>
              </a:solidFill>
              <a:latin typeface="Times New Roman" pitchFamily="18" charset="0"/>
            </a:endParaRPr>
          </a:p>
        </p:txBody>
      </p:sp>
      <p:cxnSp>
        <p:nvCxnSpPr>
          <p:cNvPr id="89" name="Straight Connector 88"/>
          <p:cNvCxnSpPr/>
          <p:nvPr/>
        </p:nvCxnSpPr>
        <p:spPr>
          <a:xfrm rot="5400000">
            <a:off x="6820694" y="4228306"/>
            <a:ext cx="99060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Connector 83"/>
          <p:cNvCxnSpPr/>
          <p:nvPr/>
        </p:nvCxnSpPr>
        <p:spPr>
          <a:xfrm rot="5400000">
            <a:off x="6782594" y="2590006"/>
            <a:ext cx="106680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/>
          <p:cNvCxnSpPr/>
          <p:nvPr/>
        </p:nvCxnSpPr>
        <p:spPr>
          <a:xfrm rot="5400000">
            <a:off x="534194" y="3809206"/>
            <a:ext cx="76200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/>
          <p:nvPr/>
        </p:nvCxnSpPr>
        <p:spPr>
          <a:xfrm rot="5400000">
            <a:off x="4077494" y="3009106"/>
            <a:ext cx="53340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055" name="Group 23"/>
          <p:cNvGrpSpPr>
            <a:grpSpLocks/>
          </p:cNvGrpSpPr>
          <p:nvPr/>
        </p:nvGrpSpPr>
        <p:grpSpPr bwMode="auto">
          <a:xfrm>
            <a:off x="381000" y="3886200"/>
            <a:ext cx="685800" cy="958850"/>
            <a:chOff x="152400" y="3505200"/>
            <a:chExt cx="914400" cy="1312630"/>
          </a:xfrm>
        </p:grpSpPr>
        <p:grpSp>
          <p:nvGrpSpPr>
            <p:cNvPr id="2134" name="Group 21"/>
            <p:cNvGrpSpPr>
              <a:grpSpLocks/>
            </p:cNvGrpSpPr>
            <p:nvPr/>
          </p:nvGrpSpPr>
          <p:grpSpPr bwMode="auto">
            <a:xfrm>
              <a:off x="152400" y="3505200"/>
              <a:ext cx="877824" cy="685800"/>
              <a:chOff x="152400" y="3505200"/>
              <a:chExt cx="877824" cy="685800"/>
            </a:xfrm>
          </p:grpSpPr>
          <p:sp>
            <p:nvSpPr>
              <p:cNvPr id="5" name="Cube 4"/>
              <p:cNvSpPr/>
              <p:nvPr/>
            </p:nvSpPr>
            <p:spPr>
              <a:xfrm>
                <a:off x="649817" y="3505200"/>
                <a:ext cx="381000" cy="686740"/>
              </a:xfrm>
              <a:prstGeom prst="cube">
                <a:avLst/>
              </a:prstGeom>
              <a:solidFill>
                <a:schemeClr val="bg1">
                  <a:lumMod val="75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defRPr/>
                </a:pPr>
                <a:endParaRPr lang="en-US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grpSp>
            <p:nvGrpSpPr>
              <p:cNvPr id="2137" name="Group 15"/>
              <p:cNvGrpSpPr>
                <a:grpSpLocks/>
              </p:cNvGrpSpPr>
              <p:nvPr/>
            </p:nvGrpSpPr>
            <p:grpSpPr bwMode="auto">
              <a:xfrm>
                <a:off x="152400" y="3733800"/>
                <a:ext cx="466344" cy="457200"/>
                <a:chOff x="152400" y="3733800"/>
                <a:chExt cx="466344" cy="457200"/>
              </a:xfrm>
            </p:grpSpPr>
            <p:sp>
              <p:nvSpPr>
                <p:cNvPr id="14" name="Flowchart: Manual Operation 13"/>
                <p:cNvSpPr/>
                <p:nvPr/>
              </p:nvSpPr>
              <p:spPr>
                <a:xfrm rot="10800000">
                  <a:off x="228600" y="4115878"/>
                  <a:ext cx="304800" cy="76062"/>
                </a:xfrm>
                <a:prstGeom prst="flowChartManualOperation">
                  <a:avLst/>
                </a:prstGeom>
                <a:solidFill>
                  <a:schemeClr val="bg1">
                    <a:lumMod val="75000"/>
                  </a:schemeClr>
                </a:solidFill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eaLnBrk="1" hangingPunct="1">
                    <a:defRPr/>
                  </a:pPr>
                  <a:endParaRPr lang="en-US">
                    <a:solidFill>
                      <a:srgbClr val="FFFFFF"/>
                    </a:solidFill>
                    <a:latin typeface="Times New Roman" pitchFamily="18" charset="0"/>
                  </a:endParaRPr>
                </a:p>
              </p:txBody>
            </p:sp>
            <p:sp>
              <p:nvSpPr>
                <p:cNvPr id="12" name="Rectangle 11"/>
                <p:cNvSpPr/>
                <p:nvPr/>
              </p:nvSpPr>
              <p:spPr>
                <a:xfrm>
                  <a:off x="152400" y="3733389"/>
                  <a:ext cx="465667" cy="393354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eaLnBrk="1" hangingPunct="1">
                    <a:defRPr/>
                  </a:pPr>
                  <a:endParaRPr lang="en-US">
                    <a:solidFill>
                      <a:srgbClr val="FFFFFF"/>
                    </a:solidFill>
                    <a:latin typeface="Times New Roman" pitchFamily="18" charset="0"/>
                  </a:endParaRPr>
                </a:p>
              </p:txBody>
            </p:sp>
            <p:sp>
              <p:nvSpPr>
                <p:cNvPr id="13" name="Rectangle 12"/>
                <p:cNvSpPr/>
                <p:nvPr/>
              </p:nvSpPr>
              <p:spPr>
                <a:xfrm>
                  <a:off x="192617" y="3772507"/>
                  <a:ext cx="378883" cy="306425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eaLnBrk="1" hangingPunct="1">
                    <a:defRPr/>
                  </a:pPr>
                  <a:endParaRPr lang="en-US">
                    <a:solidFill>
                      <a:srgbClr val="FFFFFF"/>
                    </a:solidFill>
                    <a:latin typeface="Times New Roman" pitchFamily="18" charset="0"/>
                  </a:endParaRPr>
                </a:p>
              </p:txBody>
            </p:sp>
          </p:grpSp>
        </p:grpSp>
        <p:sp>
          <p:nvSpPr>
            <p:cNvPr id="2135" name="TextBox 22"/>
            <p:cNvSpPr txBox="1">
              <a:spLocks noChangeArrowheads="1"/>
            </p:cNvSpPr>
            <p:nvPr/>
          </p:nvSpPr>
          <p:spPr bwMode="auto">
            <a:xfrm>
              <a:off x="152400" y="4191940"/>
              <a:ext cx="914400" cy="6258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200">
                  <a:latin typeface="Times New Roman" panose="02020603050405020304" pitchFamily="18" charset="0"/>
                </a:rPr>
                <a:t>Internal DNS</a:t>
              </a:r>
            </a:p>
          </p:txBody>
        </p:sp>
      </p:grpSp>
      <p:grpSp>
        <p:nvGrpSpPr>
          <p:cNvPr id="2056" name="Group 46"/>
          <p:cNvGrpSpPr>
            <a:grpSpLocks/>
          </p:cNvGrpSpPr>
          <p:nvPr/>
        </p:nvGrpSpPr>
        <p:grpSpPr bwMode="auto">
          <a:xfrm flipH="1">
            <a:off x="4116388" y="2208213"/>
            <a:ext cx="685800" cy="838200"/>
            <a:chOff x="4161195" y="1253836"/>
            <a:chExt cx="1272031" cy="1260764"/>
          </a:xfrm>
        </p:grpSpPr>
        <p:grpSp>
          <p:nvGrpSpPr>
            <p:cNvPr id="2127" name="Group 21"/>
            <p:cNvGrpSpPr>
              <a:grpSpLocks/>
            </p:cNvGrpSpPr>
            <p:nvPr/>
          </p:nvGrpSpPr>
          <p:grpSpPr bwMode="auto">
            <a:xfrm>
              <a:off x="4343400" y="1828800"/>
              <a:ext cx="877824" cy="685800"/>
              <a:chOff x="152400" y="3505200"/>
              <a:chExt cx="877824" cy="685800"/>
            </a:xfrm>
          </p:grpSpPr>
          <p:sp>
            <p:nvSpPr>
              <p:cNvPr id="30" name="Cube 29"/>
              <p:cNvSpPr/>
              <p:nvPr/>
            </p:nvSpPr>
            <p:spPr>
              <a:xfrm>
                <a:off x="650379" y="3505698"/>
                <a:ext cx="379842" cy="685302"/>
              </a:xfrm>
              <a:prstGeom prst="cube">
                <a:avLst/>
              </a:prstGeom>
              <a:solidFill>
                <a:schemeClr val="bg1">
                  <a:lumMod val="75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defRPr/>
                </a:pPr>
                <a:endParaRPr lang="en-US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grpSp>
            <p:nvGrpSpPr>
              <p:cNvPr id="2130" name="Group 15"/>
              <p:cNvGrpSpPr>
                <a:grpSpLocks/>
              </p:cNvGrpSpPr>
              <p:nvPr/>
            </p:nvGrpSpPr>
            <p:grpSpPr bwMode="auto">
              <a:xfrm>
                <a:off x="152400" y="3733800"/>
                <a:ext cx="466344" cy="457200"/>
                <a:chOff x="152400" y="3733800"/>
                <a:chExt cx="466344" cy="457200"/>
              </a:xfrm>
            </p:grpSpPr>
            <p:sp>
              <p:nvSpPr>
                <p:cNvPr id="32" name="Flowchart: Manual Operation 31"/>
                <p:cNvSpPr/>
                <p:nvPr/>
              </p:nvSpPr>
              <p:spPr>
                <a:xfrm rot="10800000">
                  <a:off x="229312" y="4114590"/>
                  <a:ext cx="303286" cy="76410"/>
                </a:xfrm>
                <a:prstGeom prst="flowChartManualOperation">
                  <a:avLst/>
                </a:prstGeom>
                <a:solidFill>
                  <a:schemeClr val="bg1">
                    <a:lumMod val="75000"/>
                  </a:schemeClr>
                </a:solidFill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eaLnBrk="1" hangingPunct="1">
                    <a:defRPr/>
                  </a:pPr>
                  <a:endParaRPr lang="en-US">
                    <a:solidFill>
                      <a:srgbClr val="FFFFFF"/>
                    </a:solidFill>
                    <a:latin typeface="Times New Roman" pitchFamily="18" charset="0"/>
                  </a:endParaRPr>
                </a:p>
              </p:txBody>
            </p:sp>
            <p:sp>
              <p:nvSpPr>
                <p:cNvPr id="33" name="Rectangle 32"/>
                <p:cNvSpPr/>
                <p:nvPr/>
              </p:nvSpPr>
              <p:spPr>
                <a:xfrm>
                  <a:off x="152754" y="3734928"/>
                  <a:ext cx="465233" cy="391600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eaLnBrk="1" hangingPunct="1">
                    <a:defRPr/>
                  </a:pPr>
                  <a:endParaRPr lang="en-US">
                    <a:solidFill>
                      <a:srgbClr val="FFFFFF"/>
                    </a:solidFill>
                    <a:latin typeface="Times New Roman" pitchFamily="18" charset="0"/>
                  </a:endParaRPr>
                </a:p>
              </p:txBody>
            </p:sp>
            <p:sp>
              <p:nvSpPr>
                <p:cNvPr id="34" name="Rectangle 33"/>
                <p:cNvSpPr/>
                <p:nvPr/>
              </p:nvSpPr>
              <p:spPr>
                <a:xfrm>
                  <a:off x="191034" y="3775522"/>
                  <a:ext cx="382787" cy="303251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eaLnBrk="1" hangingPunct="1">
                    <a:defRPr/>
                  </a:pPr>
                  <a:endParaRPr lang="en-US">
                    <a:solidFill>
                      <a:srgbClr val="FFFFFF"/>
                    </a:solidFill>
                    <a:latin typeface="Times New Roman" pitchFamily="18" charset="0"/>
                  </a:endParaRPr>
                </a:p>
              </p:txBody>
            </p:sp>
          </p:grpSp>
        </p:grpSp>
        <p:sp>
          <p:nvSpPr>
            <p:cNvPr id="2128" name="TextBox 28"/>
            <p:cNvSpPr txBox="1">
              <a:spLocks noChangeArrowheads="1"/>
            </p:cNvSpPr>
            <p:nvPr/>
          </p:nvSpPr>
          <p:spPr bwMode="auto">
            <a:xfrm>
              <a:off x="4161195" y="1253836"/>
              <a:ext cx="1272031" cy="648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100">
                  <a:latin typeface="Times New Roman" panose="02020603050405020304" pitchFamily="18" charset="0"/>
                </a:rPr>
                <a:t>External DNS</a:t>
              </a:r>
            </a:p>
          </p:txBody>
        </p:sp>
      </p:grpSp>
      <p:sp>
        <p:nvSpPr>
          <p:cNvPr id="8" name="Rectangle 7"/>
          <p:cNvSpPr/>
          <p:nvPr/>
        </p:nvSpPr>
        <p:spPr>
          <a:xfrm>
            <a:off x="1981200" y="2362200"/>
            <a:ext cx="2057400" cy="1676400"/>
          </a:xfrm>
          <a:prstGeom prst="rect">
            <a:avLst/>
          </a:prstGeom>
          <a:solidFill>
            <a:schemeClr val="bg1">
              <a:lumMod val="85000"/>
            </a:schemeClr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srgbClr val="FFFFFF"/>
              </a:solidFill>
              <a:latin typeface="Times New Roman" pitchFamily="18" charset="0"/>
            </a:endParaRPr>
          </a:p>
        </p:txBody>
      </p:sp>
      <p:sp>
        <p:nvSpPr>
          <p:cNvPr id="6" name="Cube 5"/>
          <p:cNvSpPr/>
          <p:nvPr/>
        </p:nvSpPr>
        <p:spPr>
          <a:xfrm>
            <a:off x="2133600" y="2743200"/>
            <a:ext cx="838200" cy="990600"/>
          </a:xfrm>
          <a:prstGeom prst="cube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srgbClr val="FFFFFF"/>
              </a:solidFill>
              <a:latin typeface="Times New Roman" pitchFamily="18" charset="0"/>
            </a:endParaRPr>
          </a:p>
        </p:txBody>
      </p:sp>
      <p:sp>
        <p:nvSpPr>
          <p:cNvPr id="9" name="Cube 8"/>
          <p:cNvSpPr/>
          <p:nvPr/>
        </p:nvSpPr>
        <p:spPr>
          <a:xfrm>
            <a:off x="3048000" y="2743200"/>
            <a:ext cx="838200" cy="990600"/>
          </a:xfrm>
          <a:prstGeom prst="cube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srgbClr val="FFFFFF"/>
              </a:solidFill>
              <a:latin typeface="Times New Roman" pitchFamily="18" charset="0"/>
            </a:endParaRPr>
          </a:p>
        </p:txBody>
      </p:sp>
      <p:sp>
        <p:nvSpPr>
          <p:cNvPr id="2060" name="TextBox 24"/>
          <p:cNvSpPr txBox="1">
            <a:spLocks noChangeArrowheads="1"/>
          </p:cNvSpPr>
          <p:nvPr/>
        </p:nvSpPr>
        <p:spPr bwMode="auto">
          <a:xfrm>
            <a:off x="2057400" y="3048000"/>
            <a:ext cx="762000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100">
                <a:latin typeface="Times New Roman" panose="02020603050405020304" pitchFamily="18" charset="0"/>
              </a:rPr>
              <a:t>Named.u</a:t>
            </a:r>
          </a:p>
        </p:txBody>
      </p:sp>
      <p:sp>
        <p:nvSpPr>
          <p:cNvPr id="2061" name="TextBox 25"/>
          <p:cNvSpPr txBox="1">
            <a:spLocks noChangeArrowheads="1"/>
          </p:cNvSpPr>
          <p:nvPr/>
        </p:nvSpPr>
        <p:spPr bwMode="auto">
          <a:xfrm>
            <a:off x="2971800" y="3048000"/>
            <a:ext cx="762000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100">
                <a:latin typeface="Times New Roman" panose="02020603050405020304" pitchFamily="18" charset="0"/>
              </a:rPr>
              <a:t>Named.i</a:t>
            </a:r>
          </a:p>
        </p:txBody>
      </p:sp>
      <p:sp>
        <p:nvSpPr>
          <p:cNvPr id="2062" name="TextBox 34"/>
          <p:cNvSpPr txBox="1">
            <a:spLocks noChangeArrowheads="1"/>
          </p:cNvSpPr>
          <p:nvPr/>
        </p:nvSpPr>
        <p:spPr bwMode="auto">
          <a:xfrm>
            <a:off x="1981200" y="2362200"/>
            <a:ext cx="20574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800">
                <a:latin typeface="Times New Roman" panose="02020603050405020304" pitchFamily="18" charset="0"/>
              </a:rPr>
              <a:t>FW</a:t>
            </a:r>
          </a:p>
        </p:txBody>
      </p:sp>
      <p:sp>
        <p:nvSpPr>
          <p:cNvPr id="2063" name="TextBox 35"/>
          <p:cNvSpPr txBox="1">
            <a:spLocks noChangeArrowheads="1"/>
          </p:cNvSpPr>
          <p:nvPr/>
        </p:nvSpPr>
        <p:spPr bwMode="auto">
          <a:xfrm>
            <a:off x="1981200" y="3733800"/>
            <a:ext cx="9144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200">
                <a:latin typeface="Times New Roman" panose="02020603050405020304" pitchFamily="18" charset="0"/>
              </a:rPr>
              <a:t>Internal </a:t>
            </a:r>
          </a:p>
        </p:txBody>
      </p:sp>
      <p:sp>
        <p:nvSpPr>
          <p:cNvPr id="2064" name="TextBox 36"/>
          <p:cNvSpPr txBox="1">
            <a:spLocks noChangeArrowheads="1"/>
          </p:cNvSpPr>
          <p:nvPr/>
        </p:nvSpPr>
        <p:spPr bwMode="auto">
          <a:xfrm>
            <a:off x="2895600" y="3733800"/>
            <a:ext cx="9144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200">
                <a:latin typeface="Times New Roman" panose="02020603050405020304" pitchFamily="18" charset="0"/>
              </a:rPr>
              <a:t>External </a:t>
            </a:r>
          </a:p>
        </p:txBody>
      </p:sp>
      <p:cxnSp>
        <p:nvCxnSpPr>
          <p:cNvPr id="40" name="Straight Connector 39"/>
          <p:cNvCxnSpPr/>
          <p:nvPr/>
        </p:nvCxnSpPr>
        <p:spPr>
          <a:xfrm rot="10800000">
            <a:off x="1447800" y="3200400"/>
            <a:ext cx="53340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Cloud Callout 40"/>
          <p:cNvSpPr/>
          <p:nvPr/>
        </p:nvSpPr>
        <p:spPr>
          <a:xfrm>
            <a:off x="228600" y="2819400"/>
            <a:ext cx="1371600" cy="838200"/>
          </a:xfrm>
          <a:prstGeom prst="cloudCallout">
            <a:avLst>
              <a:gd name="adj1" fmla="val -23527"/>
              <a:gd name="adj2" fmla="val 38258"/>
            </a:avLst>
          </a:prstGeom>
          <a:solidFill>
            <a:schemeClr val="accent6">
              <a:lumMod val="40000"/>
              <a:lumOff val="60000"/>
            </a:schemeClr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srgbClr val="FFFFFF"/>
              </a:solidFill>
              <a:latin typeface="Times New Roman" pitchFamily="18" charset="0"/>
            </a:endParaRPr>
          </a:p>
        </p:txBody>
      </p:sp>
      <p:cxnSp>
        <p:nvCxnSpPr>
          <p:cNvPr id="42" name="Straight Connector 41"/>
          <p:cNvCxnSpPr/>
          <p:nvPr/>
        </p:nvCxnSpPr>
        <p:spPr>
          <a:xfrm rot="10800000">
            <a:off x="4038600" y="3276600"/>
            <a:ext cx="190500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Cloud Callout 47"/>
          <p:cNvSpPr/>
          <p:nvPr/>
        </p:nvSpPr>
        <p:spPr>
          <a:xfrm>
            <a:off x="5867400" y="2590800"/>
            <a:ext cx="2743200" cy="1295400"/>
          </a:xfrm>
          <a:prstGeom prst="cloudCallout">
            <a:avLst>
              <a:gd name="adj1" fmla="val -34394"/>
              <a:gd name="adj2" fmla="val 36911"/>
            </a:avLst>
          </a:prstGeom>
          <a:solidFill>
            <a:schemeClr val="accent5">
              <a:lumMod val="20000"/>
              <a:lumOff val="80000"/>
            </a:schemeClr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srgbClr val="FFFFFF"/>
              </a:solidFill>
              <a:latin typeface="Times New Roman" pitchFamily="18" charset="0"/>
            </a:endParaRPr>
          </a:p>
        </p:txBody>
      </p:sp>
      <p:sp>
        <p:nvSpPr>
          <p:cNvPr id="2069" name="TextBox 49"/>
          <p:cNvSpPr txBox="1">
            <a:spLocks noChangeArrowheads="1"/>
          </p:cNvSpPr>
          <p:nvPr/>
        </p:nvSpPr>
        <p:spPr bwMode="auto">
          <a:xfrm>
            <a:off x="457200" y="3001963"/>
            <a:ext cx="914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200">
                <a:latin typeface="Times New Roman" panose="02020603050405020304" pitchFamily="18" charset="0"/>
              </a:rPr>
              <a:t>Internal Network</a:t>
            </a:r>
          </a:p>
        </p:txBody>
      </p:sp>
      <p:sp>
        <p:nvSpPr>
          <p:cNvPr id="2070" name="TextBox 50"/>
          <p:cNvSpPr txBox="1">
            <a:spLocks noChangeArrowheads="1"/>
          </p:cNvSpPr>
          <p:nvPr/>
        </p:nvSpPr>
        <p:spPr bwMode="auto">
          <a:xfrm>
            <a:off x="6781800" y="2895600"/>
            <a:ext cx="10668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600">
                <a:latin typeface="Times New Roman" panose="02020603050405020304" pitchFamily="18" charset="0"/>
              </a:rPr>
              <a:t>Cloud</a:t>
            </a:r>
          </a:p>
        </p:txBody>
      </p:sp>
      <p:sp>
        <p:nvSpPr>
          <p:cNvPr id="2071" name="TextBox 85"/>
          <p:cNvSpPr txBox="1">
            <a:spLocks noChangeArrowheads="1"/>
          </p:cNvSpPr>
          <p:nvPr/>
        </p:nvSpPr>
        <p:spPr bwMode="auto">
          <a:xfrm>
            <a:off x="1219200" y="304800"/>
            <a:ext cx="29718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2800" u="sng">
                <a:latin typeface="Times New Roman" panose="02020603050405020304" pitchFamily="18" charset="0"/>
              </a:rPr>
              <a:t>Basic DNS Layout</a:t>
            </a:r>
          </a:p>
        </p:txBody>
      </p:sp>
      <p:sp>
        <p:nvSpPr>
          <p:cNvPr id="52" name="Rectangle 51"/>
          <p:cNvSpPr/>
          <p:nvPr/>
        </p:nvSpPr>
        <p:spPr>
          <a:xfrm>
            <a:off x="5724525" y="4419600"/>
            <a:ext cx="3392488" cy="230981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srgbClr val="FFFFFF"/>
              </a:solidFill>
              <a:latin typeface="Times New Roman" pitchFamily="18" charset="0"/>
            </a:endParaRPr>
          </a:p>
        </p:txBody>
      </p:sp>
      <p:sp>
        <p:nvSpPr>
          <p:cNvPr id="2073" name="TextBox 52"/>
          <p:cNvSpPr txBox="1">
            <a:spLocks noChangeArrowheads="1"/>
          </p:cNvSpPr>
          <p:nvPr/>
        </p:nvSpPr>
        <p:spPr bwMode="auto">
          <a:xfrm>
            <a:off x="6126163" y="4419600"/>
            <a:ext cx="25146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400" u="sng">
                <a:latin typeface="Times New Roman" panose="02020603050405020304" pitchFamily="18" charset="0"/>
              </a:rPr>
              <a:t>Corporate</a:t>
            </a:r>
          </a:p>
        </p:txBody>
      </p:sp>
      <p:grpSp>
        <p:nvGrpSpPr>
          <p:cNvPr id="2074" name="Group 53"/>
          <p:cNvGrpSpPr>
            <a:grpSpLocks/>
          </p:cNvGrpSpPr>
          <p:nvPr/>
        </p:nvGrpSpPr>
        <p:grpSpPr bwMode="auto">
          <a:xfrm>
            <a:off x="6278563" y="4876800"/>
            <a:ext cx="1143000" cy="871538"/>
            <a:chOff x="-13855" y="3505200"/>
            <a:chExt cx="1246910" cy="1005221"/>
          </a:xfrm>
        </p:grpSpPr>
        <p:grpSp>
          <p:nvGrpSpPr>
            <p:cNvPr id="2120" name="Group 21"/>
            <p:cNvGrpSpPr>
              <a:grpSpLocks/>
            </p:cNvGrpSpPr>
            <p:nvPr/>
          </p:nvGrpSpPr>
          <p:grpSpPr bwMode="auto">
            <a:xfrm>
              <a:off x="152400" y="3505200"/>
              <a:ext cx="877824" cy="685800"/>
              <a:chOff x="152400" y="3505200"/>
              <a:chExt cx="877824" cy="685800"/>
            </a:xfrm>
          </p:grpSpPr>
          <p:sp>
            <p:nvSpPr>
              <p:cNvPr id="57" name="Cube 56"/>
              <p:cNvSpPr/>
              <p:nvPr/>
            </p:nvSpPr>
            <p:spPr>
              <a:xfrm>
                <a:off x="649432" y="3505200"/>
                <a:ext cx="381000" cy="686627"/>
              </a:xfrm>
              <a:prstGeom prst="cube">
                <a:avLst/>
              </a:prstGeom>
              <a:solidFill>
                <a:schemeClr val="bg1">
                  <a:lumMod val="75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defRPr/>
                </a:pPr>
                <a:endParaRPr lang="en-US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grpSp>
            <p:nvGrpSpPr>
              <p:cNvPr id="2123" name="Group 15"/>
              <p:cNvGrpSpPr>
                <a:grpSpLocks/>
              </p:cNvGrpSpPr>
              <p:nvPr/>
            </p:nvGrpSpPr>
            <p:grpSpPr bwMode="auto">
              <a:xfrm>
                <a:off x="152400" y="3733800"/>
                <a:ext cx="466344" cy="457200"/>
                <a:chOff x="152400" y="3733800"/>
                <a:chExt cx="466344" cy="457200"/>
              </a:xfrm>
            </p:grpSpPr>
            <p:sp>
              <p:nvSpPr>
                <p:cNvPr id="59" name="Flowchart: Manual Operation 58"/>
                <p:cNvSpPr/>
                <p:nvPr/>
              </p:nvSpPr>
              <p:spPr>
                <a:xfrm rot="10800000">
                  <a:off x="228600" y="4114925"/>
                  <a:ext cx="304801" cy="76902"/>
                </a:xfrm>
                <a:prstGeom prst="flowChartManualOperation">
                  <a:avLst/>
                </a:prstGeom>
                <a:solidFill>
                  <a:schemeClr val="bg1">
                    <a:lumMod val="75000"/>
                  </a:schemeClr>
                </a:solidFill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eaLnBrk="1" hangingPunct="1">
                    <a:defRPr/>
                  </a:pPr>
                  <a:endParaRPr lang="en-US">
                    <a:solidFill>
                      <a:srgbClr val="FFFFFF"/>
                    </a:solidFill>
                    <a:latin typeface="Times New Roman" pitchFamily="18" charset="0"/>
                  </a:endParaRPr>
                </a:p>
              </p:txBody>
            </p:sp>
            <p:sp>
              <p:nvSpPr>
                <p:cNvPr id="60" name="Rectangle 59"/>
                <p:cNvSpPr/>
                <p:nvPr/>
              </p:nvSpPr>
              <p:spPr>
                <a:xfrm>
                  <a:off x="152400" y="3734076"/>
                  <a:ext cx="465860" cy="393666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eaLnBrk="1" hangingPunct="1">
                    <a:defRPr/>
                  </a:pPr>
                  <a:endParaRPr lang="en-US">
                    <a:solidFill>
                      <a:srgbClr val="FFFFFF"/>
                    </a:solidFill>
                    <a:latin typeface="Times New Roman" pitchFamily="18" charset="0"/>
                  </a:endParaRPr>
                </a:p>
              </p:txBody>
            </p:sp>
            <p:sp>
              <p:nvSpPr>
                <p:cNvPr id="61" name="Rectangle 60"/>
                <p:cNvSpPr/>
                <p:nvPr/>
              </p:nvSpPr>
              <p:spPr>
                <a:xfrm>
                  <a:off x="192231" y="3774358"/>
                  <a:ext cx="381001" cy="303947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eaLnBrk="1" hangingPunct="1">
                    <a:defRPr/>
                  </a:pPr>
                  <a:endParaRPr lang="en-US">
                    <a:solidFill>
                      <a:srgbClr val="FFFFFF"/>
                    </a:solidFill>
                    <a:latin typeface="Times New Roman" pitchFamily="18" charset="0"/>
                  </a:endParaRPr>
                </a:p>
              </p:txBody>
            </p:sp>
          </p:grpSp>
        </p:grpSp>
        <p:sp>
          <p:nvSpPr>
            <p:cNvPr id="2121" name="TextBox 55"/>
            <p:cNvSpPr txBox="1">
              <a:spLocks noChangeArrowheads="1"/>
            </p:cNvSpPr>
            <p:nvPr/>
          </p:nvSpPr>
          <p:spPr bwMode="auto">
            <a:xfrm>
              <a:off x="-13855" y="4190998"/>
              <a:ext cx="1246910" cy="3194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200">
                  <a:latin typeface="Times New Roman" panose="02020603050405020304" pitchFamily="18" charset="0"/>
                </a:rPr>
                <a:t>CorporateDNS</a:t>
              </a:r>
            </a:p>
          </p:txBody>
        </p:sp>
      </p:grpSp>
      <p:grpSp>
        <p:nvGrpSpPr>
          <p:cNvPr id="2075" name="Group 81"/>
          <p:cNvGrpSpPr>
            <a:grpSpLocks/>
          </p:cNvGrpSpPr>
          <p:nvPr/>
        </p:nvGrpSpPr>
        <p:grpSpPr bwMode="auto">
          <a:xfrm>
            <a:off x="5730875" y="5867400"/>
            <a:ext cx="3352800" cy="822325"/>
            <a:chOff x="5547360" y="1676400"/>
            <a:chExt cx="3352800" cy="822960"/>
          </a:xfrm>
        </p:grpSpPr>
        <p:sp>
          <p:nvSpPr>
            <p:cNvPr id="81" name="Rectangle 80"/>
            <p:cNvSpPr/>
            <p:nvPr/>
          </p:nvSpPr>
          <p:spPr>
            <a:xfrm>
              <a:off x="5577523" y="1676400"/>
              <a:ext cx="3319462" cy="822960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sp>
          <p:nvSpPr>
            <p:cNvPr id="2105" name="TextBox 61"/>
            <p:cNvSpPr txBox="1">
              <a:spLocks noChangeArrowheads="1"/>
            </p:cNvSpPr>
            <p:nvPr/>
          </p:nvSpPr>
          <p:spPr bwMode="auto">
            <a:xfrm>
              <a:off x="5547360" y="1752600"/>
              <a:ext cx="3352800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200">
                  <a:latin typeface="Times New Roman" panose="02020603050405020304" pitchFamily="18" charset="0"/>
                </a:rPr>
                <a:t>.com / .net</a:t>
              </a:r>
            </a:p>
          </p:txBody>
        </p:sp>
        <p:sp>
          <p:nvSpPr>
            <p:cNvPr id="2106" name="TextBox 62"/>
            <p:cNvSpPr txBox="1">
              <a:spLocks noChangeArrowheads="1"/>
            </p:cNvSpPr>
            <p:nvPr/>
          </p:nvSpPr>
          <p:spPr bwMode="auto">
            <a:xfrm>
              <a:off x="5547360" y="2209800"/>
              <a:ext cx="838200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200">
                  <a:latin typeface="Times New Roman" panose="02020603050405020304" pitchFamily="18" charset="0"/>
                </a:rPr>
                <a:t>site1</a:t>
              </a:r>
            </a:p>
          </p:txBody>
        </p:sp>
        <p:sp>
          <p:nvSpPr>
            <p:cNvPr id="2107" name="TextBox 63"/>
            <p:cNvSpPr txBox="1">
              <a:spLocks noChangeArrowheads="1"/>
            </p:cNvSpPr>
            <p:nvPr/>
          </p:nvSpPr>
          <p:spPr bwMode="auto">
            <a:xfrm>
              <a:off x="6233160" y="2209800"/>
              <a:ext cx="685800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200">
                  <a:latin typeface="Times New Roman" panose="02020603050405020304" pitchFamily="18" charset="0"/>
                </a:rPr>
                <a:t>site2</a:t>
              </a:r>
            </a:p>
          </p:txBody>
        </p:sp>
        <p:sp>
          <p:nvSpPr>
            <p:cNvPr id="2108" name="TextBox 64"/>
            <p:cNvSpPr txBox="1">
              <a:spLocks noChangeArrowheads="1"/>
            </p:cNvSpPr>
            <p:nvPr/>
          </p:nvSpPr>
          <p:spPr bwMode="auto">
            <a:xfrm>
              <a:off x="6766560" y="2209800"/>
              <a:ext cx="838200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200">
                  <a:latin typeface="Times New Roman" panose="02020603050405020304" pitchFamily="18" charset="0"/>
                </a:rPr>
                <a:t>site3</a:t>
              </a:r>
            </a:p>
          </p:txBody>
        </p:sp>
        <p:sp>
          <p:nvSpPr>
            <p:cNvPr id="2109" name="TextBox 65"/>
            <p:cNvSpPr txBox="1">
              <a:spLocks noChangeArrowheads="1"/>
            </p:cNvSpPr>
            <p:nvPr/>
          </p:nvSpPr>
          <p:spPr bwMode="auto">
            <a:xfrm>
              <a:off x="7452360" y="2209800"/>
              <a:ext cx="533400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200">
                  <a:latin typeface="Times New Roman" panose="02020603050405020304" pitchFamily="18" charset="0"/>
                </a:rPr>
                <a:t>site4</a:t>
              </a:r>
            </a:p>
          </p:txBody>
        </p:sp>
        <p:sp>
          <p:nvSpPr>
            <p:cNvPr id="2110" name="TextBox 66"/>
            <p:cNvSpPr txBox="1">
              <a:spLocks noChangeArrowheads="1"/>
            </p:cNvSpPr>
            <p:nvPr/>
          </p:nvSpPr>
          <p:spPr bwMode="auto">
            <a:xfrm>
              <a:off x="7833360" y="2209800"/>
              <a:ext cx="533400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200">
                  <a:latin typeface="Times New Roman" panose="02020603050405020304" pitchFamily="18" charset="0"/>
                </a:rPr>
                <a:t>site5</a:t>
              </a:r>
            </a:p>
          </p:txBody>
        </p:sp>
        <p:sp>
          <p:nvSpPr>
            <p:cNvPr id="2111" name="TextBox 67"/>
            <p:cNvSpPr txBox="1">
              <a:spLocks noChangeArrowheads="1"/>
            </p:cNvSpPr>
            <p:nvPr/>
          </p:nvSpPr>
          <p:spPr bwMode="auto">
            <a:xfrm>
              <a:off x="8290560" y="2209800"/>
              <a:ext cx="609600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200">
                  <a:latin typeface="Times New Roman" panose="02020603050405020304" pitchFamily="18" charset="0"/>
                </a:rPr>
                <a:t>site6</a:t>
              </a:r>
            </a:p>
          </p:txBody>
        </p:sp>
        <p:cxnSp>
          <p:nvCxnSpPr>
            <p:cNvPr id="69" name="Straight Connector 68"/>
            <p:cNvCxnSpPr/>
            <p:nvPr/>
          </p:nvCxnSpPr>
          <p:spPr>
            <a:xfrm rot="5400000">
              <a:off x="7148295" y="2056900"/>
              <a:ext cx="152518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/>
            <p:cNvCxnSpPr/>
            <p:nvPr/>
          </p:nvCxnSpPr>
          <p:spPr>
            <a:xfrm rot="10800000">
              <a:off x="5928360" y="2133953"/>
              <a:ext cx="2667000" cy="1589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/>
            <p:cNvCxnSpPr/>
            <p:nvPr/>
          </p:nvCxnSpPr>
          <p:spPr>
            <a:xfrm rot="5400000">
              <a:off x="5852895" y="2209418"/>
              <a:ext cx="152518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/>
            <p:cNvCxnSpPr/>
            <p:nvPr/>
          </p:nvCxnSpPr>
          <p:spPr>
            <a:xfrm rot="5400000">
              <a:off x="6462495" y="2209418"/>
              <a:ext cx="152518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/>
            <p:cNvCxnSpPr/>
            <p:nvPr/>
          </p:nvCxnSpPr>
          <p:spPr>
            <a:xfrm rot="5400000">
              <a:off x="7148295" y="2209418"/>
              <a:ext cx="152518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77"/>
            <p:cNvCxnSpPr/>
            <p:nvPr/>
          </p:nvCxnSpPr>
          <p:spPr>
            <a:xfrm rot="5400000">
              <a:off x="7605495" y="2209418"/>
              <a:ext cx="152518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78"/>
            <p:cNvCxnSpPr/>
            <p:nvPr/>
          </p:nvCxnSpPr>
          <p:spPr>
            <a:xfrm rot="5400000">
              <a:off x="7986495" y="2209418"/>
              <a:ext cx="152518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Connector 79"/>
            <p:cNvCxnSpPr/>
            <p:nvPr/>
          </p:nvCxnSpPr>
          <p:spPr>
            <a:xfrm rot="5400000">
              <a:off x="8519895" y="2209418"/>
              <a:ext cx="152518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076" name="TextBox 86"/>
          <p:cNvSpPr txBox="1">
            <a:spLocks noChangeArrowheads="1"/>
          </p:cNvSpPr>
          <p:nvPr/>
        </p:nvSpPr>
        <p:spPr bwMode="auto">
          <a:xfrm>
            <a:off x="7802563" y="4724400"/>
            <a:ext cx="1066800" cy="103187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100" u="sng">
                <a:latin typeface="Times New Roman" panose="02020603050405020304" pitchFamily="18" charset="0"/>
              </a:rPr>
              <a:t>DNS Record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000">
                <a:latin typeface="Times New Roman" panose="02020603050405020304" pitchFamily="18" charset="0"/>
                <a:cs typeface="Arial" panose="020B0604020202020204" pitchFamily="34" charset="0"/>
              </a:rPr>
              <a:t>SOA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000">
                <a:latin typeface="Times New Roman" panose="02020603050405020304" pitchFamily="18" charset="0"/>
                <a:cs typeface="Arial" panose="020B0604020202020204" pitchFamily="34" charset="0"/>
              </a:rPr>
              <a:t>            A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000">
                <a:latin typeface="Times New Roman" panose="02020603050405020304" pitchFamily="18" charset="0"/>
                <a:cs typeface="Arial" panose="020B0604020202020204" pitchFamily="34" charset="0"/>
              </a:rPr>
              <a:t>            PTR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000">
                <a:latin typeface="Times New Roman" panose="02020603050405020304" pitchFamily="18" charset="0"/>
                <a:cs typeface="Arial" panose="020B0604020202020204" pitchFamily="34" charset="0"/>
              </a:rPr>
              <a:t>            MX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000">
                <a:latin typeface="Times New Roman" panose="02020603050405020304" pitchFamily="18" charset="0"/>
                <a:cs typeface="Arial" panose="020B0604020202020204" pitchFamily="34" charset="0"/>
              </a:rPr>
              <a:t>            CName</a:t>
            </a:r>
          </a:p>
        </p:txBody>
      </p:sp>
      <p:grpSp>
        <p:nvGrpSpPr>
          <p:cNvPr id="2077" name="Group 123"/>
          <p:cNvGrpSpPr>
            <a:grpSpLocks/>
          </p:cNvGrpSpPr>
          <p:nvPr/>
        </p:nvGrpSpPr>
        <p:grpSpPr bwMode="auto">
          <a:xfrm>
            <a:off x="6400800" y="1600200"/>
            <a:ext cx="1828800" cy="685800"/>
            <a:chOff x="6629400" y="5181600"/>
            <a:chExt cx="1371600" cy="685800"/>
          </a:xfrm>
        </p:grpSpPr>
        <p:sp>
          <p:nvSpPr>
            <p:cNvPr id="88" name="Cloud Callout 87"/>
            <p:cNvSpPr/>
            <p:nvPr/>
          </p:nvSpPr>
          <p:spPr>
            <a:xfrm>
              <a:off x="6629400" y="5181600"/>
              <a:ext cx="1371600" cy="685800"/>
            </a:xfrm>
            <a:prstGeom prst="cloudCallout">
              <a:avLst>
                <a:gd name="adj1" fmla="val -34394"/>
                <a:gd name="adj2" fmla="val 36911"/>
              </a:avLst>
            </a:prstGeom>
            <a:solidFill>
              <a:schemeClr val="bg1">
                <a:lumMod val="85000"/>
              </a:schemeClr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sp>
          <p:nvSpPr>
            <p:cNvPr id="2103" name="TextBox 89"/>
            <p:cNvSpPr txBox="1">
              <a:spLocks noChangeArrowheads="1"/>
            </p:cNvSpPr>
            <p:nvPr/>
          </p:nvSpPr>
          <p:spPr bwMode="auto">
            <a:xfrm>
              <a:off x="6781800" y="5334000"/>
              <a:ext cx="1066800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600">
                  <a:latin typeface="Times New Roman" panose="02020603050405020304" pitchFamily="18" charset="0"/>
                </a:rPr>
                <a:t>INTERNET</a:t>
              </a:r>
            </a:p>
          </p:txBody>
        </p:sp>
      </p:grpSp>
      <p:sp>
        <p:nvSpPr>
          <p:cNvPr id="93" name="Rectangle 92"/>
          <p:cNvSpPr/>
          <p:nvPr/>
        </p:nvSpPr>
        <p:spPr>
          <a:xfrm>
            <a:off x="5791200" y="152400"/>
            <a:ext cx="3048000" cy="1298575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srgbClr val="FFFFFF"/>
              </a:solidFill>
              <a:latin typeface="Times New Roman" pitchFamily="18" charset="0"/>
            </a:endParaRPr>
          </a:p>
        </p:txBody>
      </p:sp>
      <p:sp>
        <p:nvSpPr>
          <p:cNvPr id="2079" name="TextBox 93"/>
          <p:cNvSpPr txBox="1">
            <a:spLocks noChangeArrowheads="1"/>
          </p:cNvSpPr>
          <p:nvPr/>
        </p:nvSpPr>
        <p:spPr bwMode="auto">
          <a:xfrm>
            <a:off x="6019800" y="152400"/>
            <a:ext cx="25146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400" u="sng">
                <a:latin typeface="Times New Roman" panose="02020603050405020304" pitchFamily="18" charset="0"/>
              </a:rPr>
              <a:t>ARPA</a:t>
            </a:r>
          </a:p>
        </p:txBody>
      </p:sp>
      <p:sp>
        <p:nvSpPr>
          <p:cNvPr id="98" name="Rectangle 97"/>
          <p:cNvSpPr/>
          <p:nvPr/>
        </p:nvSpPr>
        <p:spPr>
          <a:xfrm>
            <a:off x="5867400" y="685800"/>
            <a:ext cx="2892425" cy="719138"/>
          </a:xfrm>
          <a:prstGeom prst="rect">
            <a:avLst/>
          </a:prstGeom>
          <a:solidFill>
            <a:schemeClr val="bg2">
              <a:lumMod val="9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srgbClr val="FFFFFF"/>
              </a:solidFill>
              <a:latin typeface="Times New Roman" pitchFamily="18" charset="0"/>
            </a:endParaRPr>
          </a:p>
        </p:txBody>
      </p:sp>
      <p:sp>
        <p:nvSpPr>
          <p:cNvPr id="2081" name="TextBox 98"/>
          <p:cNvSpPr txBox="1">
            <a:spLocks noChangeArrowheads="1"/>
          </p:cNvSpPr>
          <p:nvPr/>
        </p:nvSpPr>
        <p:spPr bwMode="auto">
          <a:xfrm>
            <a:off x="5715000" y="579438"/>
            <a:ext cx="3008313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600">
                <a:latin typeface="Times New Roman" panose="02020603050405020304" pitchFamily="18" charset="0"/>
              </a:rPr>
              <a:t> . </a:t>
            </a:r>
          </a:p>
        </p:txBody>
      </p:sp>
      <p:sp>
        <p:nvSpPr>
          <p:cNvPr id="2082" name="TextBox 99"/>
          <p:cNvSpPr txBox="1">
            <a:spLocks noChangeArrowheads="1"/>
          </p:cNvSpPr>
          <p:nvPr/>
        </p:nvSpPr>
        <p:spPr bwMode="auto">
          <a:xfrm>
            <a:off x="5943600" y="1114425"/>
            <a:ext cx="60960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200">
                <a:latin typeface="Times New Roman" panose="02020603050405020304" pitchFamily="18" charset="0"/>
              </a:rPr>
              <a:t>.com</a:t>
            </a:r>
          </a:p>
        </p:txBody>
      </p:sp>
      <p:sp>
        <p:nvSpPr>
          <p:cNvPr id="2083" name="TextBox 100"/>
          <p:cNvSpPr txBox="1">
            <a:spLocks noChangeArrowheads="1"/>
          </p:cNvSpPr>
          <p:nvPr/>
        </p:nvSpPr>
        <p:spPr bwMode="auto">
          <a:xfrm>
            <a:off x="6324600" y="1114425"/>
            <a:ext cx="60960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200">
                <a:latin typeface="Times New Roman" panose="02020603050405020304" pitchFamily="18" charset="0"/>
              </a:rPr>
              <a:t>.mil  </a:t>
            </a:r>
          </a:p>
        </p:txBody>
      </p:sp>
      <p:sp>
        <p:nvSpPr>
          <p:cNvPr id="2084" name="TextBox 101"/>
          <p:cNvSpPr txBox="1">
            <a:spLocks noChangeArrowheads="1"/>
          </p:cNvSpPr>
          <p:nvPr/>
        </p:nvSpPr>
        <p:spPr bwMode="auto">
          <a:xfrm>
            <a:off x="6629400" y="1114425"/>
            <a:ext cx="83820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200">
                <a:latin typeface="Times New Roman" panose="02020603050405020304" pitchFamily="18" charset="0"/>
              </a:rPr>
              <a:t>.gov</a:t>
            </a:r>
          </a:p>
        </p:txBody>
      </p:sp>
      <p:sp>
        <p:nvSpPr>
          <p:cNvPr id="2085" name="TextBox 102"/>
          <p:cNvSpPr txBox="1">
            <a:spLocks noChangeArrowheads="1"/>
          </p:cNvSpPr>
          <p:nvPr/>
        </p:nvSpPr>
        <p:spPr bwMode="auto">
          <a:xfrm>
            <a:off x="7315200" y="1114425"/>
            <a:ext cx="45720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200">
                <a:latin typeface="Times New Roman" panose="02020603050405020304" pitchFamily="18" charset="0"/>
              </a:rPr>
              <a:t>.edu</a:t>
            </a:r>
          </a:p>
        </p:txBody>
      </p:sp>
      <p:sp>
        <p:nvSpPr>
          <p:cNvPr id="2086" name="TextBox 103"/>
          <p:cNvSpPr txBox="1">
            <a:spLocks noChangeArrowheads="1"/>
          </p:cNvSpPr>
          <p:nvPr/>
        </p:nvSpPr>
        <p:spPr bwMode="auto">
          <a:xfrm>
            <a:off x="7772400" y="1114425"/>
            <a:ext cx="45720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200">
                <a:latin typeface="Times New Roman" panose="02020603050405020304" pitchFamily="18" charset="0"/>
              </a:rPr>
              <a:t>.net</a:t>
            </a:r>
          </a:p>
        </p:txBody>
      </p:sp>
      <p:sp>
        <p:nvSpPr>
          <p:cNvPr id="2087" name="TextBox 104"/>
          <p:cNvSpPr txBox="1">
            <a:spLocks noChangeArrowheads="1"/>
          </p:cNvSpPr>
          <p:nvPr/>
        </p:nvSpPr>
        <p:spPr bwMode="auto">
          <a:xfrm>
            <a:off x="8153400" y="1114425"/>
            <a:ext cx="60960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200">
                <a:latin typeface="Times New Roman" panose="02020603050405020304" pitchFamily="18" charset="0"/>
              </a:rPr>
              <a:t>.biz</a:t>
            </a:r>
          </a:p>
        </p:txBody>
      </p:sp>
      <p:cxnSp>
        <p:nvCxnSpPr>
          <p:cNvPr id="106" name="Straight Connector 105"/>
          <p:cNvCxnSpPr/>
          <p:nvPr/>
        </p:nvCxnSpPr>
        <p:spPr>
          <a:xfrm rot="5400000">
            <a:off x="7163594" y="961231"/>
            <a:ext cx="15240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Straight Connector 106"/>
          <p:cNvCxnSpPr/>
          <p:nvPr/>
        </p:nvCxnSpPr>
        <p:spPr>
          <a:xfrm rot="10800000">
            <a:off x="6172200" y="1038225"/>
            <a:ext cx="228600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Straight Connector 107"/>
          <p:cNvCxnSpPr/>
          <p:nvPr/>
        </p:nvCxnSpPr>
        <p:spPr>
          <a:xfrm rot="5400000">
            <a:off x="6096794" y="1113631"/>
            <a:ext cx="15240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9" name="Straight Connector 108"/>
          <p:cNvCxnSpPr/>
          <p:nvPr/>
        </p:nvCxnSpPr>
        <p:spPr>
          <a:xfrm rot="5400000">
            <a:off x="6553994" y="1113631"/>
            <a:ext cx="15240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0" name="Straight Connector 109"/>
          <p:cNvCxnSpPr/>
          <p:nvPr/>
        </p:nvCxnSpPr>
        <p:spPr>
          <a:xfrm rot="5400000">
            <a:off x="7011194" y="1113631"/>
            <a:ext cx="15240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" name="Straight Connector 110"/>
          <p:cNvCxnSpPr/>
          <p:nvPr/>
        </p:nvCxnSpPr>
        <p:spPr>
          <a:xfrm rot="5400000">
            <a:off x="7468394" y="1113631"/>
            <a:ext cx="15240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2" name="Straight Connector 111"/>
          <p:cNvCxnSpPr/>
          <p:nvPr/>
        </p:nvCxnSpPr>
        <p:spPr>
          <a:xfrm rot="5400000">
            <a:off x="7925594" y="1113631"/>
            <a:ext cx="15240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3" name="Straight Connector 112"/>
          <p:cNvCxnSpPr/>
          <p:nvPr/>
        </p:nvCxnSpPr>
        <p:spPr>
          <a:xfrm rot="5400000">
            <a:off x="8382794" y="1113631"/>
            <a:ext cx="15240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96" name="TextBox 95"/>
          <p:cNvSpPr txBox="1">
            <a:spLocks noChangeArrowheads="1"/>
          </p:cNvSpPr>
          <p:nvPr/>
        </p:nvSpPr>
        <p:spPr bwMode="auto">
          <a:xfrm>
            <a:off x="990600" y="1752600"/>
            <a:ext cx="28194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2000" u="sng">
                <a:latin typeface="Times New Roman" panose="02020603050405020304" pitchFamily="18" charset="0"/>
              </a:rPr>
              <a:t>Typical Firewall</a:t>
            </a:r>
          </a:p>
        </p:txBody>
      </p:sp>
      <p:sp>
        <p:nvSpPr>
          <p:cNvPr id="2097" name="TextBox 113"/>
          <p:cNvSpPr txBox="1">
            <a:spLocks noChangeArrowheads="1"/>
          </p:cNvSpPr>
          <p:nvPr/>
        </p:nvSpPr>
        <p:spPr bwMode="auto">
          <a:xfrm>
            <a:off x="5791200" y="457200"/>
            <a:ext cx="13716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200">
                <a:latin typeface="Times New Roman" panose="02020603050405020304" pitchFamily="18" charset="0"/>
              </a:rPr>
              <a:t>root name servers</a:t>
            </a:r>
          </a:p>
        </p:txBody>
      </p:sp>
      <p:grpSp>
        <p:nvGrpSpPr>
          <p:cNvPr id="2098" name="Group 118"/>
          <p:cNvGrpSpPr>
            <a:grpSpLocks/>
          </p:cNvGrpSpPr>
          <p:nvPr/>
        </p:nvGrpSpPr>
        <p:grpSpPr bwMode="auto">
          <a:xfrm>
            <a:off x="46038" y="5105400"/>
            <a:ext cx="5546725" cy="1646238"/>
            <a:chOff x="0" y="5105400"/>
            <a:chExt cx="5547360" cy="1645991"/>
          </a:xfrm>
        </p:grpSpPr>
        <p:sp>
          <p:nvSpPr>
            <p:cNvPr id="2099" name="TextBox 114"/>
            <p:cNvSpPr txBox="1">
              <a:spLocks noChangeArrowheads="1"/>
            </p:cNvSpPr>
            <p:nvPr/>
          </p:nvSpPr>
          <p:spPr bwMode="auto">
            <a:xfrm>
              <a:off x="3032472" y="5483123"/>
              <a:ext cx="2514888" cy="1268071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9144" tIns="27432" rIns="9144" bIns="9144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800" u="sng">
                  <a:latin typeface="Times New Roman" panose="02020603050405020304" pitchFamily="18" charset="0"/>
                  <a:cs typeface="Courier New" panose="02070309020205020404" pitchFamily="49" charset="0"/>
                </a:rPr>
                <a:t>Namedb.i</a:t>
              </a: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800">
                  <a:latin typeface="Times New Roman" panose="02020603050405020304" pitchFamily="18" charset="0"/>
                  <a:cs typeface="Courier New" panose="02070309020205020404" pitchFamily="49" charset="0"/>
                </a:rPr>
                <a:t> /etc/named.conf.i                      - conf</a:t>
              </a: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800">
                  <a:latin typeface="Times New Roman" panose="02020603050405020304" pitchFamily="18" charset="0"/>
                  <a:cs typeface="Courier New" panose="02070309020205020404" pitchFamily="49" charset="0"/>
                </a:rPr>
                <a:t> /etc/namedb.i                            - dir</a:t>
              </a: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800">
                  <a:latin typeface="Times New Roman" panose="02020603050405020304" pitchFamily="18" charset="0"/>
                  <a:cs typeface="Courier New" panose="02070309020205020404" pitchFamily="49" charset="0"/>
                </a:rPr>
                <a:t> /etc/namedb.i/location.db.bak  - zone</a:t>
              </a: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800">
                  <a:latin typeface="Times New Roman" panose="02020603050405020304" pitchFamily="18" charset="0"/>
                  <a:cs typeface="Courier New" panose="02070309020205020404" pitchFamily="49" charset="0"/>
                </a:rPr>
                <a:t> /etc/namedb.i/xx.xx.db.bak       - zone</a:t>
              </a: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800">
                  <a:latin typeface="Times New Roman" panose="02020603050405020304" pitchFamily="18" charset="0"/>
                  <a:cs typeface="Courier New" panose="02070309020205020404" pitchFamily="49" charset="0"/>
                </a:rPr>
                <a:t> /etc/namedb.i/0.1.127.db          - zone</a:t>
              </a: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800">
                  <a:latin typeface="Times New Roman" panose="02020603050405020304" pitchFamily="18" charset="0"/>
                  <a:cs typeface="Courier New" panose="02070309020205020404" pitchFamily="49" charset="0"/>
                </a:rPr>
                <a:t> /etc/namedb.i/root.cache          - zone</a:t>
              </a: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800">
                <a:latin typeface="Times New Roman" panose="02020603050405020304" pitchFamily="18" charset="0"/>
                <a:cs typeface="Courier New" panose="02070309020205020404" pitchFamily="49" charset="0"/>
              </a:endParaRP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800">
                <a:latin typeface="Times New Roman" panose="02020603050405020304" pitchFamily="18" charset="0"/>
                <a:cs typeface="Courier New" panose="02070309020205020404" pitchFamily="49" charset="0"/>
              </a:endParaRP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800">
                <a:latin typeface="Times New Roman" panose="02020603050405020304" pitchFamily="18" charset="0"/>
                <a:cs typeface="Courier New" panose="02070309020205020404" pitchFamily="49" charset="0"/>
              </a:endParaRPr>
            </a:p>
          </p:txBody>
        </p:sp>
        <p:sp>
          <p:nvSpPr>
            <p:cNvPr id="2100" name="TextBox 115"/>
            <p:cNvSpPr txBox="1">
              <a:spLocks noChangeArrowheads="1"/>
            </p:cNvSpPr>
            <p:nvPr/>
          </p:nvSpPr>
          <p:spPr bwMode="auto">
            <a:xfrm>
              <a:off x="0" y="5483352"/>
              <a:ext cx="2999232" cy="1268039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9144" tIns="27432" rIns="9144" bIns="9144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800" u="sng">
                  <a:latin typeface="Times New Roman" panose="02020603050405020304" pitchFamily="18" charset="0"/>
                  <a:cs typeface="Courier New" panose="02070309020205020404" pitchFamily="49" charset="0"/>
                </a:rPr>
                <a:t>Namedb.u</a:t>
              </a: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800">
                  <a:latin typeface="Times New Roman" panose="02020603050405020304" pitchFamily="18" charset="0"/>
                  <a:cs typeface="Courier New" panose="02070309020205020404" pitchFamily="49" charset="0"/>
                </a:rPr>
                <a:t> /etc/named.conf.u                         - conf</a:t>
              </a: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800">
                  <a:latin typeface="Times New Roman" panose="02020603050405020304" pitchFamily="18" charset="0"/>
                  <a:cs typeface="Courier New" panose="02070309020205020404" pitchFamily="49" charset="0"/>
                </a:rPr>
                <a:t> /etc/namedb.u                                - dir</a:t>
              </a: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800">
                  <a:latin typeface="Times New Roman" panose="02020603050405020304" pitchFamily="18" charset="0"/>
                  <a:cs typeface="Courier New" panose="02070309020205020404" pitchFamily="49" charset="0"/>
                </a:rPr>
                <a:t> /etc/namedb.u /location.db.bak     - zone</a:t>
              </a: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800">
                  <a:latin typeface="Times New Roman" panose="02020603050405020304" pitchFamily="18" charset="0"/>
                  <a:cs typeface="Courier New" panose="02070309020205020404" pitchFamily="49" charset="0"/>
                </a:rPr>
                <a:t> /etc/namedb.u/location.db.bak      - zone</a:t>
              </a: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800">
                  <a:latin typeface="Times New Roman" panose="02020603050405020304" pitchFamily="18" charset="0"/>
                  <a:cs typeface="Courier New" panose="02070309020205020404" pitchFamily="49" charset="0"/>
                </a:rPr>
                <a:t> /etc/namedb.u /xx.xx.db.bak              - zone</a:t>
              </a: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800">
                  <a:latin typeface="Times New Roman" panose="02020603050405020304" pitchFamily="18" charset="0"/>
                  <a:cs typeface="Courier New" panose="02070309020205020404" pitchFamily="49" charset="0"/>
                </a:rPr>
                <a:t> /etc/namedb.u /0.0.127.db                 - zone</a:t>
              </a: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800">
                  <a:latin typeface="Times New Roman" panose="02020603050405020304" pitchFamily="18" charset="0"/>
                  <a:cs typeface="Courier New" panose="02070309020205020404" pitchFamily="49" charset="0"/>
                </a:rPr>
                <a:t> /etc/namedb.u/0.2.127.db                  - zone</a:t>
              </a: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800">
                  <a:latin typeface="Times New Roman" panose="02020603050405020304" pitchFamily="18" charset="0"/>
                  <a:cs typeface="Courier New" panose="02070309020205020404" pitchFamily="49" charset="0"/>
                </a:rPr>
                <a:t> /etc/namedb.u/0.3.127.db                  - zone</a:t>
              </a: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800">
                  <a:latin typeface="Times New Roman" panose="02020603050405020304" pitchFamily="18" charset="0"/>
                  <a:cs typeface="Courier New" panose="02070309020205020404" pitchFamily="49" charset="0"/>
                </a:rPr>
                <a:t> /etc/namedb.u/root.cache                  - zone</a:t>
              </a:r>
            </a:p>
          </p:txBody>
        </p:sp>
        <p:sp>
          <p:nvSpPr>
            <p:cNvPr id="2101" name="TextBox 117"/>
            <p:cNvSpPr txBox="1">
              <a:spLocks noChangeArrowheads="1"/>
            </p:cNvSpPr>
            <p:nvPr/>
          </p:nvSpPr>
          <p:spPr bwMode="auto">
            <a:xfrm>
              <a:off x="1447800" y="5105400"/>
              <a:ext cx="2819400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600" u="sng">
                  <a:latin typeface="Times New Roman" panose="02020603050405020304" pitchFamily="18" charset="0"/>
                </a:rPr>
                <a:t>Sindwinder DNS Files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191</TotalTime>
  <Words>146</Words>
  <Application>Microsoft Office PowerPoint</Application>
  <PresentationFormat>On-screen Show (4:3)</PresentationFormat>
  <Paragraphs>55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Courier New</vt:lpstr>
      <vt:lpstr>Times New Roman</vt:lpstr>
      <vt:lpstr>Office Theme</vt:lpstr>
      <vt:lpstr>PowerPoint Presentation</vt:lpstr>
    </vt:vector>
  </TitlesOfParts>
  <Manager>bestitdocuments.com</Manager>
  <Company>bestitdocuments.com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bestitdocuments.com</dc:title>
  <dc:creator>bestitdocuments.com</dc:creator>
  <cp:lastModifiedBy>Mark</cp:lastModifiedBy>
  <cp:revision>35</cp:revision>
  <dcterms:created xsi:type="dcterms:W3CDTF">2009-10-01T17:04:12Z</dcterms:created>
  <dcterms:modified xsi:type="dcterms:W3CDTF">2023-02-13T23:01:28Z</dcterms:modified>
  <cp:category>bestitdocuments.com</cp:category>
</cp:coreProperties>
</file>